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sldIdLst>
    <p:sldId id="256" r:id="rId4"/>
    <p:sldId id="259" r:id="rId5"/>
    <p:sldId id="258" r:id="rId6"/>
    <p:sldId id="260" r:id="rId7"/>
    <p:sldId id="261" r:id="rId8"/>
    <p:sldId id="262" r:id="rId9"/>
    <p:sldId id="263" r:id="rId10"/>
    <p:sldId id="265" r:id="rId11"/>
    <p:sldId id="268" r:id="rId12"/>
    <p:sldId id="270" r:id="rId13"/>
    <p:sldId id="266" r:id="rId14"/>
    <p:sldId id="269" r:id="rId15"/>
    <p:sldId id="273" r:id="rId16"/>
    <p:sldId id="275" r:id="rId17"/>
    <p:sldId id="274" r:id="rId18"/>
    <p:sldId id="277" r:id="rId19"/>
  </p:sldIdLst>
  <p:sldSz cx="9144000" cy="6858000" type="screen4x3"/>
  <p:notesSz cx="6858000" cy="100123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7F"/>
    <a:srgbClr val="000000"/>
    <a:srgbClr val="0077DA"/>
    <a:srgbClr val="005EAC"/>
    <a:srgbClr val="0059A2"/>
    <a:srgbClr val="EC7404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667" autoAdjust="0"/>
  </p:normalViewPr>
  <p:slideViewPr>
    <p:cSldViewPr>
      <p:cViewPr>
        <p:scale>
          <a:sx n="75" d="100"/>
          <a:sy n="75" d="100"/>
        </p:scale>
        <p:origin x="-93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spect="1"/>
          </p:cNvSpPr>
          <p:nvPr>
            <p:ph type="ctrTitle" hasCustomPrompt="1"/>
          </p:nvPr>
        </p:nvSpPr>
        <p:spPr>
          <a:xfrm>
            <a:off x="2000232" y="3429000"/>
            <a:ext cx="3429024" cy="342899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aseline="0">
                <a:solidFill>
                  <a:srgbClr val="00457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TITRE DE LA PRÉSENTATION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928926" y="3071810"/>
            <a:ext cx="4143404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700" b="1">
                <a:solidFill>
                  <a:srgbClr val="EC74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Mon chapitre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85786" y="274638"/>
            <a:ext cx="7901014" cy="1143000"/>
          </a:xfrm>
        </p:spPr>
        <p:txBody>
          <a:bodyPr/>
          <a:lstStyle>
            <a:lvl1pPr>
              <a:defRPr b="1">
                <a:solidFill>
                  <a:srgbClr val="EC74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>
            <a:lvl1pPr>
              <a:buClrTx/>
              <a:buFont typeface="Arial" pitchFamily="34" charset="0"/>
              <a:buChar char="■"/>
              <a:defRPr>
                <a:solidFill>
                  <a:srgbClr val="00457F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buFont typeface="Wingdings" pitchFamily="2" charset="2"/>
              <a:buChar char="Ø"/>
              <a:defRPr>
                <a:solidFill>
                  <a:srgbClr val="00457F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Calibri" pitchFamily="34" charset="0"/>
              <a:buChar char="–"/>
              <a:defRPr>
                <a:solidFill>
                  <a:srgbClr val="00457F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Arial" pitchFamily="34" charset="0"/>
              <a:buChar char="•"/>
              <a:defRPr>
                <a:solidFill>
                  <a:srgbClr val="00457F"/>
                </a:solidFill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85786" y="274638"/>
            <a:ext cx="7901014" cy="1143000"/>
          </a:xfrm>
        </p:spPr>
        <p:txBody>
          <a:bodyPr/>
          <a:lstStyle>
            <a:lvl1pPr>
              <a:defRPr b="1">
                <a:solidFill>
                  <a:srgbClr val="EC74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785786" y="1600200"/>
            <a:ext cx="3643338" cy="4525963"/>
          </a:xfrm>
        </p:spPr>
        <p:txBody>
          <a:bodyPr/>
          <a:lstStyle>
            <a:lvl1pPr>
              <a:buClrTx/>
              <a:buFont typeface="Arial" pitchFamily="34" charset="0"/>
              <a:buChar char="■"/>
              <a:defRPr>
                <a:solidFill>
                  <a:srgbClr val="00457F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buFont typeface="Wingdings" pitchFamily="2" charset="2"/>
              <a:buChar char="Ø"/>
              <a:defRPr>
                <a:solidFill>
                  <a:srgbClr val="00457F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Calibri" pitchFamily="34" charset="0"/>
              <a:buChar char="–"/>
              <a:defRPr>
                <a:solidFill>
                  <a:srgbClr val="00457F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Arial" pitchFamily="34" charset="0"/>
              <a:buChar char="•"/>
              <a:defRPr>
                <a:solidFill>
                  <a:srgbClr val="00457F"/>
                </a:solidFill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0"/>
          </p:nvPr>
        </p:nvSpPr>
        <p:spPr>
          <a:xfrm>
            <a:off x="4672042" y="1571612"/>
            <a:ext cx="3971924" cy="4525963"/>
          </a:xfrm>
        </p:spPr>
        <p:txBody>
          <a:bodyPr/>
          <a:lstStyle>
            <a:lvl1pPr>
              <a:buClrTx/>
              <a:buFont typeface="Arial" pitchFamily="34" charset="0"/>
              <a:buChar char="■"/>
              <a:defRPr>
                <a:solidFill>
                  <a:srgbClr val="00457F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buFont typeface="Wingdings" pitchFamily="2" charset="2"/>
              <a:buChar char="Ø"/>
              <a:defRPr>
                <a:solidFill>
                  <a:srgbClr val="00457F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Calibri" pitchFamily="34" charset="0"/>
              <a:buChar char="–"/>
              <a:defRPr>
                <a:solidFill>
                  <a:srgbClr val="00457F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Arial" pitchFamily="34" charset="0"/>
              <a:buChar char="•"/>
              <a:defRPr>
                <a:solidFill>
                  <a:srgbClr val="00457F"/>
                </a:solidFill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EC74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Titre ou légende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457F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pt-page_gar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9876" y="5939840"/>
            <a:ext cx="714380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44DC3700-7037-4BC1-A67A-0DBD99DCB2CF}" type="slidenum">
              <a:rPr lang="fr-FR" sz="1900" b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pPr algn="ctr"/>
              <a:t>‹N°›</a:t>
            </a:fld>
            <a:endParaRPr lang="fr-FR" sz="1900" b="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200" b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200" b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pt-chapit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1406" y="5941707"/>
            <a:ext cx="642942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44DC3700-7037-4BC1-A67A-0DBD99DCB2CF}" type="slidenum">
              <a:rPr lang="fr-FR" sz="1900" b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pPr algn="ctr"/>
              <a:t>‹N°›</a:t>
            </a:fld>
            <a:r>
              <a:rPr lang="fr-FR" sz="1200" b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200" b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ppt-p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C3EBE-72A9-4B67-BEE8-604DD61464C8}" type="datetimeFigureOut">
              <a:rPr lang="fr-FR" smtClean="0"/>
              <a:pPr/>
              <a:t>12/12/2011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36848-B7AB-4D4E-9C76-6BAA27617EB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98040" y="5941707"/>
            <a:ext cx="642942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44DC3700-7037-4BC1-A67A-0DBD99DCB2CF}" type="slidenum">
              <a:rPr lang="fr-FR" sz="1900" b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pPr algn="ctr"/>
              <a:t>‹N°›</a:t>
            </a:fld>
            <a:r>
              <a:rPr lang="fr-FR" sz="1200" b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200" b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7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5918" y="3429000"/>
            <a:ext cx="3643338" cy="3428999"/>
          </a:xfrm>
        </p:spPr>
        <p:txBody>
          <a:bodyPr/>
          <a:lstStyle/>
          <a:p>
            <a:r>
              <a:rPr lang="fr-FR" dirty="0" smtClean="0">
                <a:solidFill>
                  <a:srgbClr val="00457F"/>
                </a:solidFill>
              </a:rPr>
              <a:t>Retours d’expériences </a:t>
            </a:r>
            <a:br>
              <a:rPr lang="fr-FR" dirty="0" smtClean="0">
                <a:solidFill>
                  <a:srgbClr val="00457F"/>
                </a:solidFill>
              </a:rPr>
            </a:br>
            <a:r>
              <a:rPr lang="fr-FR" dirty="0" smtClean="0">
                <a:solidFill>
                  <a:srgbClr val="00457F"/>
                </a:solidFill>
              </a:rPr>
              <a:t>sur la </a:t>
            </a:r>
            <a:r>
              <a:rPr lang="fr-FR" dirty="0" smtClean="0"/>
              <a:t>SOA et l’Interopérabilité</a:t>
            </a:r>
            <a:endParaRPr lang="fr-FR" dirty="0">
              <a:solidFill>
                <a:srgbClr val="0045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Le Bus d’Entreprise / </a:t>
            </a:r>
            <a:r>
              <a:rPr lang="fr-FR" sz="3600" dirty="0" err="1" smtClean="0"/>
              <a:t>Invoqueur</a:t>
            </a:r>
            <a:endParaRPr lang="fr-FR" sz="36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285984" y="1571612"/>
            <a:ext cx="4248150" cy="2425700"/>
            <a:chOff x="1655" y="1447"/>
            <a:chExt cx="2676" cy="1528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655" y="1447"/>
              <a:ext cx="726" cy="363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8B8B8B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lnSpc>
                  <a:spcPct val="100000"/>
                </a:lnSpc>
                <a:buClr>
                  <a:srgbClr val="333333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333333"/>
                  </a:solidFill>
                </a:rPr>
                <a:t>MVS-TP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3606" y="1448"/>
              <a:ext cx="726" cy="363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8B8B8B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lnSpc>
                  <a:spcPct val="100000"/>
                </a:lnSpc>
                <a:buClr>
                  <a:srgbClr val="333333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333333"/>
                  </a:solidFill>
                </a:rPr>
                <a:t>Monde </a:t>
              </a:r>
            </a:p>
            <a:p>
              <a:pPr algn="ctr">
                <a:lnSpc>
                  <a:spcPct val="100000"/>
                </a:lnSpc>
                <a:buClr>
                  <a:srgbClr val="333333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333333"/>
                  </a:solidFill>
                </a:rPr>
                <a:t>Open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1812" y="2606"/>
              <a:ext cx="726" cy="363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5B7900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lnSpc>
                  <a:spcPct val="100000"/>
                </a:lnSpc>
                <a:buClr>
                  <a:srgbClr val="333333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333333"/>
                  </a:solidFill>
                </a:rPr>
                <a:t>MVS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365" y="2613"/>
              <a:ext cx="726" cy="363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5B7900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lnSpc>
                  <a:spcPct val="100000"/>
                </a:lnSpc>
                <a:buClr>
                  <a:srgbClr val="333333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333333"/>
                  </a:solidFill>
                </a:rPr>
                <a:t>Monde </a:t>
              </a:r>
            </a:p>
            <a:p>
              <a:pPr algn="ctr">
                <a:lnSpc>
                  <a:spcPct val="100000"/>
                </a:lnSpc>
                <a:buClr>
                  <a:srgbClr val="333333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333333"/>
                  </a:solidFill>
                </a:rPr>
                <a:t>Open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2064" y="1817"/>
              <a:ext cx="589" cy="454"/>
            </a:xfrm>
            <a:prstGeom prst="line">
              <a:avLst/>
            </a:prstGeom>
            <a:noFill/>
            <a:ln w="38160">
              <a:solidFill>
                <a:srgbClr val="FFCC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3315" y="1810"/>
              <a:ext cx="519" cy="454"/>
            </a:xfrm>
            <a:prstGeom prst="line">
              <a:avLst/>
            </a:prstGeom>
            <a:noFill/>
            <a:ln w="38160">
              <a:solidFill>
                <a:srgbClr val="FFCC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971" y="1727"/>
              <a:ext cx="1" cy="506"/>
            </a:xfrm>
            <a:prstGeom prst="line">
              <a:avLst/>
            </a:prstGeom>
            <a:noFill/>
            <a:ln w="38160">
              <a:solidFill>
                <a:srgbClr val="FFCC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2608" y="1448"/>
              <a:ext cx="726" cy="363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8B8B8B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lnSpc>
                  <a:spcPct val="100000"/>
                </a:lnSpc>
                <a:buClr>
                  <a:srgbClr val="333333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333333"/>
                  </a:solidFill>
                </a:rPr>
                <a:t>MVS</a:t>
              </a:r>
            </a:p>
            <a:p>
              <a:pPr algn="ctr">
                <a:lnSpc>
                  <a:spcPct val="100000"/>
                </a:lnSpc>
                <a:buClr>
                  <a:srgbClr val="333333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333333"/>
                  </a:solidFill>
                </a:rPr>
                <a:t>Batch</a:t>
              </a: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H="1">
              <a:off x="2516" y="2445"/>
              <a:ext cx="274" cy="182"/>
            </a:xfrm>
            <a:prstGeom prst="line">
              <a:avLst/>
            </a:prstGeom>
            <a:noFill/>
            <a:ln w="38160">
              <a:solidFill>
                <a:srgbClr val="FFCC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3152" y="2445"/>
              <a:ext cx="227" cy="182"/>
            </a:xfrm>
            <a:prstGeom prst="line">
              <a:avLst/>
            </a:prstGeom>
            <a:noFill/>
            <a:ln w="38160">
              <a:solidFill>
                <a:srgbClr val="FFCC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2652" y="2235"/>
              <a:ext cx="667" cy="235"/>
            </a:xfrm>
            <a:prstGeom prst="roundRect">
              <a:avLst>
                <a:gd name="adj" fmla="val 16667"/>
              </a:avLst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36000" tIns="46800" rIns="36000" bIns="46800">
              <a:spAutoFit/>
            </a:bodyPr>
            <a:lstStyle/>
            <a:p>
              <a:pPr algn="ctr">
                <a:lnSpc>
                  <a:spcPct val="100000"/>
                </a:lnSpc>
                <a:buClr>
                  <a:srgbClr val="333333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333333"/>
                  </a:solidFill>
                </a:rPr>
                <a:t>ESB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6357950" y="2143116"/>
            <a:ext cx="4572000" cy="7001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0" lvl="2" indent="-228600">
              <a:spcBef>
                <a:spcPts val="400"/>
              </a:spcBef>
              <a:spcAft>
                <a:spcPts val="500"/>
              </a:spcAft>
              <a:buFont typeface="Arial" charset="0"/>
              <a:buChar char="•"/>
              <a:tabLst>
                <a:tab pos="739775" algn="l"/>
                <a:tab pos="1654175" algn="l"/>
                <a:tab pos="2568575" algn="l"/>
                <a:tab pos="3482975" algn="l"/>
                <a:tab pos="4397375" algn="l"/>
                <a:tab pos="5311775" algn="l"/>
                <a:tab pos="6226175" algn="l"/>
                <a:tab pos="7140575" algn="l"/>
                <a:tab pos="8054975" algn="l"/>
                <a:tab pos="8969375" algn="l"/>
                <a:tab pos="9883775" algn="l"/>
                <a:tab pos="10798175" algn="l"/>
              </a:tabLst>
            </a:pPr>
            <a:r>
              <a:rPr lang="en-GB" sz="1600" i="1" dirty="0" err="1" smtClean="0">
                <a:solidFill>
                  <a:srgbClr val="000000"/>
                </a:solidFill>
              </a:rPr>
              <a:t>Unité</a:t>
            </a:r>
            <a:r>
              <a:rPr lang="en-GB" sz="1600" i="1" dirty="0" smtClean="0">
                <a:solidFill>
                  <a:srgbClr val="000000"/>
                </a:solidFill>
              </a:rPr>
              <a:t> d'oeuvre </a:t>
            </a:r>
          </a:p>
          <a:p>
            <a:pPr marL="1143000" lvl="2" indent="-228600">
              <a:spcBef>
                <a:spcPts val="400"/>
              </a:spcBef>
              <a:spcAft>
                <a:spcPts val="500"/>
              </a:spcAft>
              <a:buFont typeface="Arial" charset="0"/>
              <a:buChar char="•"/>
              <a:tabLst>
                <a:tab pos="739775" algn="l"/>
                <a:tab pos="1654175" algn="l"/>
                <a:tab pos="2568575" algn="l"/>
                <a:tab pos="3482975" algn="l"/>
                <a:tab pos="4397375" algn="l"/>
                <a:tab pos="5311775" algn="l"/>
                <a:tab pos="6226175" algn="l"/>
                <a:tab pos="7140575" algn="l"/>
                <a:tab pos="8054975" algn="l"/>
                <a:tab pos="8969375" algn="l"/>
                <a:tab pos="9883775" algn="l"/>
                <a:tab pos="10798175" algn="l"/>
              </a:tabLst>
            </a:pPr>
            <a:r>
              <a:rPr lang="en-GB" sz="1600" i="1" dirty="0" smtClean="0">
                <a:solidFill>
                  <a:srgbClr val="000000"/>
                </a:solidFill>
              </a:rPr>
              <a:t>performances </a:t>
            </a:r>
            <a:endParaRPr lang="en-GB" sz="1600" i="1" dirty="0">
              <a:solidFill>
                <a:srgbClr val="000000"/>
              </a:solidFill>
            </a:endParaRPr>
          </a:p>
        </p:txBody>
      </p:sp>
      <p:sp>
        <p:nvSpPr>
          <p:cNvPr id="20" name="Espace réservé du contenu 2"/>
          <p:cNvSpPr>
            <a:spLocks noGrp="1"/>
          </p:cNvSpPr>
          <p:nvPr>
            <p:ph idx="1"/>
          </p:nvPr>
        </p:nvSpPr>
        <p:spPr>
          <a:xfrm>
            <a:off x="785786" y="4286256"/>
            <a:ext cx="8358214" cy="17398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/>
              <a:t>Ecriture</a:t>
            </a:r>
            <a:r>
              <a:rPr lang="en-GB" sz="2000" dirty="0" smtClean="0"/>
              <a:t> d’un </a:t>
            </a:r>
            <a:r>
              <a:rPr lang="en-GB" sz="2000" dirty="0" err="1" smtClean="0"/>
              <a:t>invoqueur</a:t>
            </a:r>
            <a:r>
              <a:rPr lang="en-GB" sz="2000" dirty="0" smtClean="0"/>
              <a:t> </a:t>
            </a:r>
            <a:r>
              <a:rPr lang="en-GB" sz="2000" dirty="0" err="1" smtClean="0"/>
              <a:t>Propriétaire</a:t>
            </a:r>
            <a:r>
              <a:rPr lang="en-GB" sz="2000" dirty="0" smtClean="0"/>
              <a:t> pour des raisons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/>
              <a:t>Unité</a:t>
            </a:r>
            <a:r>
              <a:rPr lang="en-GB" sz="2000" dirty="0" smtClean="0"/>
              <a:t> </a:t>
            </a:r>
            <a:r>
              <a:rPr lang="en-GB" sz="2000" dirty="0" err="1" smtClean="0"/>
              <a:t>d’Oeuvre</a:t>
            </a:r>
            <a:r>
              <a:rPr lang="en-GB" sz="2000" dirty="0" smtClean="0"/>
              <a:t> 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Performances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Non </a:t>
            </a:r>
            <a:r>
              <a:rPr lang="en-GB" sz="2000" dirty="0" err="1" smtClean="0"/>
              <a:t>disponibilité</a:t>
            </a:r>
            <a:r>
              <a:rPr lang="en-GB" sz="2000" dirty="0" smtClean="0"/>
              <a:t> </a:t>
            </a:r>
            <a:r>
              <a:rPr lang="en-GB" sz="2000" dirty="0" err="1" smtClean="0"/>
              <a:t>sur</a:t>
            </a:r>
            <a:r>
              <a:rPr lang="en-GB" sz="2000" dirty="0" smtClean="0"/>
              <a:t> </a:t>
            </a:r>
            <a:r>
              <a:rPr lang="en-GB" sz="2000" dirty="0" err="1" smtClean="0"/>
              <a:t>l’environnement</a:t>
            </a:r>
            <a:r>
              <a:rPr lang="en-GB" sz="2000" dirty="0" smtClean="0"/>
              <a:t> </a:t>
            </a:r>
            <a:r>
              <a:rPr lang="en-GB" sz="2000" dirty="0" err="1" smtClean="0"/>
              <a:t>MainFrame</a:t>
            </a:r>
            <a:endParaRPr lang="en-GB" sz="2000" dirty="0" smtClean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358214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Attention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285860"/>
            <a:ext cx="8358214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/>
              <a:t>Gouvernance</a:t>
            </a:r>
            <a:r>
              <a:rPr lang="en-GB" sz="2000" dirty="0" smtClean="0"/>
              <a:t> : </a:t>
            </a:r>
            <a:r>
              <a:rPr lang="en-GB" sz="2000" dirty="0" err="1" smtClean="0"/>
              <a:t>Mise</a:t>
            </a:r>
            <a:r>
              <a:rPr lang="en-GB" sz="2000" dirty="0" smtClean="0"/>
              <a:t> en place d’un </a:t>
            </a:r>
            <a:r>
              <a:rPr lang="en-GB" sz="2000" dirty="0" err="1" smtClean="0"/>
              <a:t>Comité</a:t>
            </a:r>
            <a:r>
              <a:rPr lang="en-GB" sz="2000" dirty="0" smtClean="0"/>
              <a:t> de Services Publics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/>
              <a:t>Worflow</a:t>
            </a:r>
            <a:r>
              <a:rPr lang="en-GB" sz="2000" dirty="0" smtClean="0"/>
              <a:t> de </a:t>
            </a:r>
            <a:r>
              <a:rPr lang="en-GB" sz="2000" dirty="0" err="1" smtClean="0"/>
              <a:t>gouvernance</a:t>
            </a:r>
            <a:r>
              <a:rPr lang="en-GB" sz="2000" dirty="0" smtClean="0"/>
              <a:t> des Services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/>
              <a:t>Granularité</a:t>
            </a:r>
            <a:r>
              <a:rPr lang="en-GB" sz="2000" dirty="0" smtClean="0"/>
              <a:t> des Services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/>
              <a:t>Anticiper</a:t>
            </a:r>
            <a:r>
              <a:rPr lang="en-GB" sz="2000" dirty="0" smtClean="0"/>
              <a:t> les </a:t>
            </a:r>
            <a:r>
              <a:rPr lang="en-GB" sz="2000" dirty="0" err="1" smtClean="0"/>
              <a:t>besoins</a:t>
            </a:r>
            <a:r>
              <a:rPr lang="en-GB" sz="2000" dirty="0" smtClean="0"/>
              <a:t> : ne pas </a:t>
            </a:r>
            <a:r>
              <a:rPr lang="en-GB" sz="2000" dirty="0" err="1" smtClean="0"/>
              <a:t>répondre</a:t>
            </a:r>
            <a:r>
              <a:rPr lang="en-GB" sz="2000" dirty="0" smtClean="0"/>
              <a:t> </a:t>
            </a:r>
            <a:r>
              <a:rPr lang="en-GB" sz="2000" dirty="0" err="1" smtClean="0"/>
              <a:t>qu’au</a:t>
            </a:r>
            <a:r>
              <a:rPr lang="en-GB" sz="2000" dirty="0" smtClean="0"/>
              <a:t> </a:t>
            </a:r>
            <a:r>
              <a:rPr lang="en-GB" sz="2000" dirty="0" err="1" smtClean="0"/>
              <a:t>besoin</a:t>
            </a:r>
            <a:r>
              <a:rPr lang="en-GB" sz="2000" dirty="0" smtClean="0"/>
              <a:t> du premier </a:t>
            </a:r>
            <a:r>
              <a:rPr lang="en-GB" sz="2000" dirty="0" err="1" smtClean="0"/>
              <a:t>consommateur</a:t>
            </a:r>
            <a:endParaRPr lang="en-GB" sz="2000" dirty="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/>
              <a:t>Recouvrement</a:t>
            </a:r>
            <a:r>
              <a:rPr lang="en-GB" sz="2000" dirty="0" smtClean="0"/>
              <a:t> des </a:t>
            </a:r>
            <a:r>
              <a:rPr lang="en-GB" sz="2000" dirty="0" err="1" smtClean="0"/>
              <a:t>opérations</a:t>
            </a:r>
            <a:endParaRPr lang="en-GB" sz="2000" dirty="0" smtClean="0"/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00438"/>
            <a:ext cx="6613507" cy="30711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358214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L’avenir de la SOA à </a:t>
            </a:r>
            <a:r>
              <a:rPr lang="fr-FR" sz="3600" dirty="0" err="1" smtClean="0"/>
              <a:t>ProBTP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600200"/>
            <a:ext cx="8358214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/>
              <a:t>Mise</a:t>
            </a:r>
            <a:r>
              <a:rPr lang="en-GB" sz="2400" dirty="0" smtClean="0"/>
              <a:t> en oeuvre de </a:t>
            </a:r>
            <a:r>
              <a:rPr lang="en-GB" sz="2400" dirty="0" err="1" smtClean="0"/>
              <a:t>l’ESB</a:t>
            </a:r>
            <a:r>
              <a:rPr lang="en-GB" sz="2400" dirty="0" smtClean="0"/>
              <a:t> </a:t>
            </a:r>
            <a:r>
              <a:rPr lang="en-GB" sz="2400" dirty="0" err="1" smtClean="0"/>
              <a:t>d’IBM</a:t>
            </a:r>
            <a:endParaRPr lang="en-GB" sz="2000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Utilisation du Business Process Management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/>
              <a:t>Actuellement</a:t>
            </a:r>
            <a:r>
              <a:rPr lang="en-GB" sz="2400" dirty="0" smtClean="0"/>
              <a:t> la </a:t>
            </a:r>
            <a:r>
              <a:rPr lang="en-GB" sz="2400" dirty="0" err="1" smtClean="0"/>
              <a:t>Maitrise</a:t>
            </a:r>
            <a:r>
              <a:rPr lang="en-GB" sz="2400" dirty="0" smtClean="0"/>
              <a:t> </a:t>
            </a:r>
            <a:r>
              <a:rPr lang="en-GB" sz="2400" dirty="0" err="1" smtClean="0"/>
              <a:t>d’Ouvrage</a:t>
            </a:r>
            <a:r>
              <a:rPr lang="en-GB" sz="2400" dirty="0" smtClean="0"/>
              <a:t> </a:t>
            </a:r>
            <a:r>
              <a:rPr lang="en-GB" sz="2400" dirty="0" err="1" smtClean="0"/>
              <a:t>décrit</a:t>
            </a:r>
            <a:r>
              <a:rPr lang="en-GB" sz="2400" dirty="0" smtClean="0"/>
              <a:t> </a:t>
            </a:r>
            <a:r>
              <a:rPr lang="en-GB" sz="2400" dirty="0" err="1" smtClean="0"/>
              <a:t>celui</a:t>
            </a:r>
            <a:r>
              <a:rPr lang="en-GB" sz="2400" dirty="0" smtClean="0"/>
              <a:t> </a:t>
            </a:r>
            <a:r>
              <a:rPr lang="en-GB" sz="2400" dirty="0" err="1" smtClean="0"/>
              <a:t>ci</a:t>
            </a:r>
            <a:r>
              <a:rPr lang="en-GB" sz="2400" dirty="0" smtClean="0"/>
              <a:t> au </a:t>
            </a:r>
            <a:r>
              <a:rPr lang="en-GB" sz="2400" dirty="0" err="1" smtClean="0"/>
              <a:t>travers</a:t>
            </a:r>
            <a:r>
              <a:rPr lang="en-GB" sz="2400" dirty="0" smtClean="0"/>
              <a:t> d’un </a:t>
            </a:r>
            <a:r>
              <a:rPr lang="en-GB" sz="2400" dirty="0" err="1" smtClean="0"/>
              <a:t>grammaire</a:t>
            </a:r>
            <a:r>
              <a:rPr lang="en-GB" sz="2400" dirty="0" smtClean="0"/>
              <a:t> </a:t>
            </a:r>
            <a:r>
              <a:rPr lang="en-GB" sz="2400" dirty="0" err="1" smtClean="0"/>
              <a:t>propriétaire</a:t>
            </a:r>
            <a:r>
              <a:rPr lang="en-GB" sz="2400" dirty="0" smtClean="0"/>
              <a:t> “Conceptualisation </a:t>
            </a:r>
            <a:r>
              <a:rPr lang="en-GB" sz="2400" dirty="0" err="1" smtClean="0"/>
              <a:t>Règlementaire</a:t>
            </a:r>
            <a:r>
              <a:rPr lang="en-GB" sz="2400" dirty="0" smtClean="0"/>
              <a:t>” </a:t>
            </a:r>
            <a:r>
              <a:rPr lang="en-GB" sz="2400" dirty="0" err="1" smtClean="0"/>
              <a:t>simplifiant</a:t>
            </a:r>
            <a:r>
              <a:rPr lang="en-GB" sz="2400" dirty="0" smtClean="0"/>
              <a:t> le dialogue avec la </a:t>
            </a:r>
            <a:r>
              <a:rPr lang="en-GB" sz="2400" dirty="0" err="1" smtClean="0"/>
              <a:t>Maitrise</a:t>
            </a:r>
            <a:r>
              <a:rPr lang="en-GB" sz="2400" dirty="0" smtClean="0"/>
              <a:t> </a:t>
            </a:r>
            <a:r>
              <a:rPr lang="en-GB" sz="2400" dirty="0" err="1" smtClean="0"/>
              <a:t>d’Oeuvre</a:t>
            </a:r>
            <a:endParaRPr lang="en-GB" sz="2400" dirty="0" smtClean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  <a:p>
            <a:pPr lvl="1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358214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Interopérabilité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600200"/>
            <a:ext cx="8358214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/>
              <a:t>Internaliser</a:t>
            </a:r>
            <a:r>
              <a:rPr lang="en-GB" sz="2400" dirty="0" smtClean="0"/>
              <a:t> la </a:t>
            </a:r>
            <a:r>
              <a:rPr lang="en-GB" sz="2400" dirty="0" err="1" smtClean="0"/>
              <a:t>Complexité</a:t>
            </a:r>
            <a:r>
              <a:rPr lang="en-GB" sz="2400" dirty="0" smtClean="0"/>
              <a:t>, </a:t>
            </a:r>
            <a:r>
              <a:rPr lang="en-GB" sz="2400" dirty="0" err="1" smtClean="0"/>
              <a:t>Externaliser</a:t>
            </a:r>
            <a:r>
              <a:rPr lang="en-GB" sz="2400" dirty="0" smtClean="0"/>
              <a:t> la </a:t>
            </a:r>
            <a:r>
              <a:rPr lang="en-GB" sz="2400" dirty="0" err="1" smtClean="0"/>
              <a:t>simplicité</a:t>
            </a:r>
            <a:endParaRPr lang="en-GB" sz="2400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/>
              <a:t>Intégration</a:t>
            </a:r>
            <a:r>
              <a:rPr lang="en-GB" sz="2400" dirty="0" smtClean="0"/>
              <a:t> la plus </a:t>
            </a:r>
            <a:r>
              <a:rPr lang="en-GB" sz="2400" dirty="0" err="1" smtClean="0"/>
              <a:t>transparente</a:t>
            </a:r>
            <a:r>
              <a:rPr lang="en-GB" sz="2400" dirty="0" smtClean="0"/>
              <a:t> possible</a:t>
            </a:r>
            <a:endParaRPr lang="en-GB" sz="2000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/>
              <a:t>Dans</a:t>
            </a:r>
            <a:r>
              <a:rPr lang="en-GB" sz="2400" dirty="0" smtClean="0"/>
              <a:t> le </a:t>
            </a:r>
            <a:r>
              <a:rPr lang="en-GB" sz="2400" dirty="0" err="1" smtClean="0"/>
              <a:t>département</a:t>
            </a:r>
            <a:r>
              <a:rPr lang="en-GB" sz="2400" dirty="0" smtClean="0"/>
              <a:t>, </a:t>
            </a:r>
            <a:r>
              <a:rPr lang="en-GB" sz="2400" dirty="0" err="1" smtClean="0"/>
              <a:t>une</a:t>
            </a:r>
            <a:r>
              <a:rPr lang="en-GB" sz="2400" dirty="0" smtClean="0"/>
              <a:t> </a:t>
            </a:r>
            <a:r>
              <a:rPr lang="en-GB" sz="2400" dirty="0" err="1" smtClean="0"/>
              <a:t>équipe</a:t>
            </a:r>
            <a:r>
              <a:rPr lang="en-GB" sz="2400" dirty="0" smtClean="0"/>
              <a:t> “</a:t>
            </a:r>
            <a:r>
              <a:rPr lang="en-GB" sz="2400" dirty="0" err="1" smtClean="0"/>
              <a:t>Intégration</a:t>
            </a:r>
            <a:r>
              <a:rPr lang="en-GB" sz="2400" dirty="0" smtClean="0"/>
              <a:t> des </a:t>
            </a:r>
            <a:r>
              <a:rPr lang="en-GB" sz="2400" dirty="0" err="1" smtClean="0"/>
              <a:t>Progiciels</a:t>
            </a:r>
            <a:r>
              <a:rPr lang="en-GB" sz="2400" dirty="0" smtClean="0"/>
              <a:t>”</a:t>
            </a:r>
          </a:p>
          <a:p>
            <a:pPr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Analyse </a:t>
            </a:r>
            <a:r>
              <a:rPr lang="en-GB" sz="2400" dirty="0" err="1" smtClean="0"/>
              <a:t>détaillée</a:t>
            </a:r>
            <a:r>
              <a:rPr lang="en-GB" sz="2400" dirty="0" smtClean="0"/>
              <a:t> du </a:t>
            </a:r>
            <a:r>
              <a:rPr lang="en-GB" sz="2400" dirty="0" err="1" smtClean="0"/>
              <a:t>progiciel</a:t>
            </a:r>
            <a:r>
              <a:rPr lang="en-GB" sz="2400" dirty="0" smtClean="0"/>
              <a:t> : </a:t>
            </a:r>
            <a:r>
              <a:rPr lang="en-GB" sz="2400" dirty="0" err="1" smtClean="0"/>
              <a:t>MainFrame</a:t>
            </a:r>
            <a:r>
              <a:rPr lang="en-GB" sz="2400" dirty="0" smtClean="0"/>
              <a:t>, Open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/>
              <a:t>Choix</a:t>
            </a:r>
            <a:r>
              <a:rPr lang="en-GB" sz="2400" dirty="0" smtClean="0"/>
              <a:t> du </a:t>
            </a:r>
            <a:r>
              <a:rPr lang="en-GB" sz="2400" dirty="0" err="1" smtClean="0"/>
              <a:t>progiciel</a:t>
            </a:r>
            <a:r>
              <a:rPr lang="en-GB" sz="2400" dirty="0" smtClean="0"/>
              <a:t> le plus </a:t>
            </a:r>
            <a:r>
              <a:rPr lang="en-GB" sz="2400" dirty="0" err="1" smtClean="0"/>
              <a:t>ouvert</a:t>
            </a:r>
            <a:r>
              <a:rPr lang="en-GB" sz="2400" dirty="0" smtClean="0"/>
              <a:t> (</a:t>
            </a:r>
            <a:r>
              <a:rPr lang="en-GB" sz="2400" dirty="0" err="1" smtClean="0"/>
              <a:t>si</a:t>
            </a:r>
            <a:r>
              <a:rPr lang="en-GB" sz="2400" dirty="0" smtClean="0"/>
              <a:t> possible)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API, </a:t>
            </a:r>
            <a:r>
              <a:rPr lang="en-GB" sz="2000" dirty="0" err="1" smtClean="0"/>
              <a:t>Webservices</a:t>
            </a:r>
            <a:r>
              <a:rPr lang="en-GB" sz="2000" dirty="0" smtClean="0"/>
              <a:t>, ...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Services </a:t>
            </a:r>
            <a:r>
              <a:rPr lang="en-GB" sz="2000" dirty="0" err="1" smtClean="0"/>
              <a:t>d’Interrogation</a:t>
            </a:r>
            <a:r>
              <a:rPr lang="en-GB" sz="2000" dirty="0" smtClean="0"/>
              <a:t> / </a:t>
            </a:r>
            <a:r>
              <a:rPr lang="en-GB" sz="2000" dirty="0" err="1" smtClean="0"/>
              <a:t>Mise</a:t>
            </a:r>
            <a:r>
              <a:rPr lang="en-GB" sz="2000" dirty="0" smtClean="0"/>
              <a:t> à jour (site Internet)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/>
              <a:t>L’Intégration</a:t>
            </a:r>
            <a:r>
              <a:rPr lang="en-GB" sz="2400" dirty="0" smtClean="0"/>
              <a:t> se </a:t>
            </a:r>
            <a:r>
              <a:rPr lang="en-GB" sz="2400" dirty="0" err="1" smtClean="0"/>
              <a:t>doit</a:t>
            </a:r>
            <a:r>
              <a:rPr lang="en-GB" sz="2400" dirty="0" smtClean="0"/>
              <a:t> de respecter les concepts du SI </a:t>
            </a:r>
            <a:r>
              <a:rPr lang="en-GB" sz="2400" dirty="0" err="1" smtClean="0"/>
              <a:t>actuel</a:t>
            </a:r>
            <a:r>
              <a:rPr lang="en-GB" sz="2400" dirty="0" smtClean="0"/>
              <a:t> 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Batch compatibles TP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Pas de double </a:t>
            </a:r>
            <a:r>
              <a:rPr lang="en-GB" sz="2000" dirty="0" err="1" smtClean="0"/>
              <a:t>saisie</a:t>
            </a:r>
            <a:r>
              <a:rPr lang="en-GB" sz="2000" dirty="0" smtClean="0"/>
              <a:t> pour les </a:t>
            </a:r>
            <a:r>
              <a:rPr lang="en-GB" sz="2000" dirty="0" err="1" smtClean="0"/>
              <a:t>gestionnaires</a:t>
            </a:r>
            <a:endParaRPr lang="en-GB" sz="2000" dirty="0" smtClean="0"/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/>
              <a:t>Intégration</a:t>
            </a:r>
            <a:r>
              <a:rPr lang="en-GB" sz="2000" dirty="0" smtClean="0"/>
              <a:t> </a:t>
            </a:r>
            <a:r>
              <a:rPr lang="en-GB" sz="2000" dirty="0" err="1" smtClean="0"/>
              <a:t>dans</a:t>
            </a:r>
            <a:r>
              <a:rPr lang="en-GB" sz="2000" dirty="0" smtClean="0"/>
              <a:t> le </a:t>
            </a:r>
            <a:r>
              <a:rPr lang="en-GB" sz="2000" dirty="0" err="1" smtClean="0"/>
              <a:t>poste</a:t>
            </a:r>
            <a:r>
              <a:rPr lang="en-GB" sz="2000" dirty="0" smtClean="0"/>
              <a:t> de Travail COMET 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358214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Quelques questions à se poser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0" y="1357298"/>
            <a:ext cx="8643966" cy="45259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/>
              <a:t>Données</a:t>
            </a:r>
            <a:r>
              <a:rPr lang="en-GB" sz="2000" dirty="0" smtClean="0"/>
              <a:t> communes avec le SI </a:t>
            </a:r>
            <a:r>
              <a:rPr lang="en-GB" sz="2000" dirty="0" err="1" smtClean="0"/>
              <a:t>ProBTP</a:t>
            </a:r>
            <a:r>
              <a:rPr lang="en-GB" sz="2000" dirty="0" smtClean="0"/>
              <a:t> 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err="1" smtClean="0">
                <a:sym typeface="Wingdings" pitchFamily="2" charset="2"/>
              </a:rPr>
              <a:t>Mise</a:t>
            </a:r>
            <a:r>
              <a:rPr lang="en-GB" sz="2000" dirty="0" smtClean="0">
                <a:sym typeface="Wingdings" pitchFamily="2" charset="2"/>
              </a:rPr>
              <a:t> en </a:t>
            </a:r>
            <a:r>
              <a:rPr lang="en-GB" sz="2000" dirty="0" err="1" smtClean="0">
                <a:sym typeface="Wingdings" pitchFamily="2" charset="2"/>
              </a:rPr>
              <a:t>cohérence</a:t>
            </a:r>
            <a:endParaRPr lang="en-GB" sz="2000" dirty="0" smtClean="0">
              <a:sym typeface="Wingdings" pitchFamily="2" charset="2"/>
            </a:endParaRP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ym typeface="Wingdings" pitchFamily="2" charset="2"/>
              </a:rPr>
              <a:t>Maitre / </a:t>
            </a:r>
            <a:r>
              <a:rPr lang="en-GB" sz="2000" dirty="0" err="1" smtClean="0">
                <a:sym typeface="Wingdings" pitchFamily="2" charset="2"/>
              </a:rPr>
              <a:t>Esclave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mais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souvent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Bidirectionnel</a:t>
            </a:r>
            <a:endParaRPr lang="en-GB" sz="2000" dirty="0" smtClean="0">
              <a:sym typeface="Wingdings" pitchFamily="2" charset="2"/>
            </a:endParaRP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>
                <a:sym typeface="Wingdings" pitchFamily="2" charset="2"/>
              </a:rPr>
              <a:t>Synchrone</a:t>
            </a:r>
            <a:r>
              <a:rPr lang="en-GB" sz="2000" dirty="0" smtClean="0">
                <a:sym typeface="Wingdings" pitchFamily="2" charset="2"/>
              </a:rPr>
              <a:t> / </a:t>
            </a:r>
            <a:r>
              <a:rPr lang="en-GB" sz="2000" dirty="0" err="1" smtClean="0">
                <a:sym typeface="Wingdings" pitchFamily="2" charset="2"/>
              </a:rPr>
              <a:t>Asynchrone</a:t>
            </a:r>
            <a:r>
              <a:rPr lang="en-GB" sz="2000" dirty="0" smtClean="0">
                <a:sym typeface="Wingdings" pitchFamily="2" charset="2"/>
              </a:rPr>
              <a:t> court / </a:t>
            </a:r>
            <a:r>
              <a:rPr lang="en-GB" sz="2000" dirty="0" err="1" smtClean="0">
                <a:sym typeface="Wingdings" pitchFamily="2" charset="2"/>
              </a:rPr>
              <a:t>Asynchrone</a:t>
            </a:r>
            <a:r>
              <a:rPr lang="en-GB" sz="2000" dirty="0" smtClean="0">
                <a:sym typeface="Wingdings" pitchFamily="2" charset="2"/>
              </a:rPr>
              <a:t> court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>
                <a:sym typeface="Wingdings" pitchFamily="2" charset="2"/>
              </a:rPr>
              <a:t>Gestion</a:t>
            </a:r>
            <a:r>
              <a:rPr lang="en-GB" sz="2000" dirty="0" smtClean="0">
                <a:sym typeface="Wingdings" pitchFamily="2" charset="2"/>
              </a:rPr>
              <a:t> de </a:t>
            </a:r>
            <a:r>
              <a:rPr lang="en-GB" sz="2000" dirty="0" err="1" smtClean="0">
                <a:sym typeface="Wingdings" pitchFamily="2" charset="2"/>
              </a:rPr>
              <a:t>l’Unité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d’Oeuvre</a:t>
            </a:r>
            <a:endParaRPr lang="en-GB" sz="2000" dirty="0" smtClean="0">
              <a:sym typeface="Wingdings" pitchFamily="2" charset="2"/>
            </a:endParaRP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>
                <a:sym typeface="Wingdings" pitchFamily="2" charset="2"/>
              </a:rPr>
              <a:t>Identifiant</a:t>
            </a:r>
            <a:r>
              <a:rPr lang="en-GB" sz="2000" dirty="0" smtClean="0">
                <a:sym typeface="Wingdings" pitchFamily="2" charset="2"/>
              </a:rPr>
              <a:t> Unique </a:t>
            </a:r>
            <a:r>
              <a:rPr lang="en-GB" sz="2000" dirty="0" err="1" smtClean="0">
                <a:sym typeface="Wingdings" pitchFamily="2" charset="2"/>
              </a:rPr>
              <a:t>dans</a:t>
            </a:r>
            <a:r>
              <a:rPr lang="en-GB" sz="2000" dirty="0" smtClean="0">
                <a:sym typeface="Wingdings" pitchFamily="2" charset="2"/>
              </a:rPr>
              <a:t> les 2 </a:t>
            </a:r>
            <a:r>
              <a:rPr lang="en-GB" sz="2000" dirty="0" err="1" smtClean="0">
                <a:sym typeface="Wingdings" pitchFamily="2" charset="2"/>
              </a:rPr>
              <a:t>référentiels</a:t>
            </a:r>
            <a:r>
              <a:rPr lang="en-GB" sz="2000" dirty="0" smtClean="0">
                <a:sym typeface="Wingdings" pitchFamily="2" charset="2"/>
              </a:rPr>
              <a:t/>
            </a:r>
            <a:br>
              <a:rPr lang="en-GB" sz="2000" dirty="0" smtClean="0">
                <a:sym typeface="Wingdings" pitchFamily="2" charset="2"/>
              </a:rPr>
            </a:br>
            <a:endParaRPr lang="en-GB" sz="2000" dirty="0" smtClean="0">
              <a:sym typeface="Wingdings" pitchFamily="2" charset="2"/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>
                <a:sym typeface="Wingdings" pitchFamily="2" charset="2"/>
              </a:rPr>
              <a:t>Mise</a:t>
            </a:r>
            <a:r>
              <a:rPr lang="en-GB" sz="2000" dirty="0" smtClean="0">
                <a:sym typeface="Wingdings" pitchFamily="2" charset="2"/>
              </a:rPr>
              <a:t> en oeuvre de la </a:t>
            </a:r>
            <a:r>
              <a:rPr lang="en-GB" sz="2000" dirty="0" err="1" smtClean="0">
                <a:sym typeface="Wingdings" pitchFamily="2" charset="2"/>
              </a:rPr>
              <a:t>cohérence</a:t>
            </a:r>
            <a:r>
              <a:rPr lang="en-GB" sz="2000" dirty="0" smtClean="0">
                <a:sym typeface="Wingdings" pitchFamily="2" charset="2"/>
              </a:rPr>
              <a:t> au </a:t>
            </a:r>
            <a:r>
              <a:rPr lang="en-GB" sz="2000" dirty="0" err="1" smtClean="0">
                <a:sym typeface="Wingdings" pitchFamily="2" charset="2"/>
              </a:rPr>
              <a:t>niveau</a:t>
            </a:r>
            <a:endParaRPr lang="en-GB" sz="2000" dirty="0" smtClean="0">
              <a:sym typeface="Wingdings" pitchFamily="2" charset="2"/>
            </a:endParaRP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>
                <a:sym typeface="Wingdings" pitchFamily="2" charset="2"/>
              </a:rPr>
              <a:t>Données</a:t>
            </a:r>
            <a:endParaRPr lang="en-GB" sz="2000" dirty="0" smtClean="0">
              <a:sym typeface="Wingdings" pitchFamily="2" charset="2"/>
            </a:endParaRP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>
                <a:sym typeface="Wingdings" pitchFamily="2" charset="2"/>
              </a:rPr>
              <a:t>Couche</a:t>
            </a:r>
            <a:r>
              <a:rPr lang="en-GB" sz="2000" dirty="0" smtClean="0">
                <a:sym typeface="Wingdings" pitchFamily="2" charset="2"/>
              </a:rPr>
              <a:t> Technique : </a:t>
            </a:r>
            <a:r>
              <a:rPr lang="en-GB" sz="2000" dirty="0" err="1" smtClean="0">
                <a:sym typeface="Wingdings" pitchFamily="2" charset="2"/>
              </a:rPr>
              <a:t>Accesseurs</a:t>
            </a:r>
            <a:endParaRPr lang="en-GB" sz="2000" dirty="0" smtClean="0">
              <a:sym typeface="Wingdings" pitchFamily="2" charset="2"/>
            </a:endParaRP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ym typeface="Wingdings" pitchFamily="2" charset="2"/>
              </a:rPr>
              <a:t>Service </a:t>
            </a:r>
            <a:r>
              <a:rPr lang="en-GB" sz="2000" dirty="0" err="1" smtClean="0">
                <a:sym typeface="Wingdings" pitchFamily="2" charset="2"/>
              </a:rPr>
              <a:t>Métier</a:t>
            </a:r>
            <a:r>
              <a:rPr lang="en-GB" sz="2000" dirty="0" smtClean="0">
                <a:sym typeface="Wingdings" pitchFamily="2" charset="2"/>
              </a:rPr>
              <a:t> de base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ym typeface="Wingdings" pitchFamily="2" charset="2"/>
              </a:rPr>
              <a:t>Service Orchestration</a:t>
            </a:r>
            <a:br>
              <a:rPr lang="en-GB" sz="2000" dirty="0" smtClean="0">
                <a:sym typeface="Wingdings" pitchFamily="2" charset="2"/>
              </a:rPr>
            </a:br>
            <a:endParaRPr lang="en-GB" sz="2000" dirty="0" smtClean="0">
              <a:sym typeface="Wingdings" pitchFamily="2" charset="2"/>
            </a:endParaRPr>
          </a:p>
          <a:p>
            <a:pPr marL="342900" lvl="1" indent="-342900">
              <a:buFont typeface="Arial" pitchFamily="34" charset="0"/>
              <a:buChar char="■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>
                <a:sym typeface="Wingdings" pitchFamily="2" charset="2"/>
              </a:rPr>
              <a:t>Gestion</a:t>
            </a:r>
            <a:r>
              <a:rPr lang="en-GB" sz="2000" dirty="0" smtClean="0">
                <a:sym typeface="Wingdings" pitchFamily="2" charset="2"/>
              </a:rPr>
              <a:t> des </a:t>
            </a:r>
            <a:r>
              <a:rPr lang="en-GB" sz="2000" dirty="0" err="1" smtClean="0">
                <a:sym typeface="Wingdings" pitchFamily="2" charset="2"/>
              </a:rPr>
              <a:t>rejets</a:t>
            </a:r>
            <a:r>
              <a:rPr lang="en-GB" sz="2000" dirty="0" smtClean="0">
                <a:sym typeface="Wingdings" pitchFamily="2" charset="2"/>
              </a:rPr>
              <a:t> de Synchronisations </a:t>
            </a:r>
            <a:r>
              <a:rPr lang="en-GB" sz="2000" dirty="0" err="1" smtClean="0">
                <a:sym typeface="Wingdings" pitchFamily="2" charset="2"/>
              </a:rPr>
              <a:t>dans</a:t>
            </a:r>
            <a:r>
              <a:rPr lang="en-GB" sz="2000" dirty="0" smtClean="0">
                <a:sym typeface="Wingdings" pitchFamily="2" charset="2"/>
              </a:rPr>
              <a:t> les 2 </a:t>
            </a:r>
            <a:r>
              <a:rPr lang="en-GB" sz="2000" dirty="0" err="1" smtClean="0">
                <a:sym typeface="Wingdings" pitchFamily="2" charset="2"/>
              </a:rPr>
              <a:t>Systèmes</a:t>
            </a:r>
            <a:endParaRPr lang="en-GB" sz="2000" dirty="0" smtClean="0">
              <a:sym typeface="Wingdings" pitchFamily="2" charset="2"/>
            </a:endParaRPr>
          </a:p>
          <a:p>
            <a:pPr marL="342900" lvl="1" indent="-342900">
              <a:buFont typeface="Arial" pitchFamily="34" charset="0"/>
              <a:buChar char="■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ym typeface="Wingdings" pitchFamily="2" charset="2"/>
              </a:rPr>
              <a:t>Migration </a:t>
            </a:r>
            <a:r>
              <a:rPr lang="en-GB" sz="2000" dirty="0" err="1" smtClean="0">
                <a:sym typeface="Wingdings" pitchFamily="2" charset="2"/>
              </a:rPr>
              <a:t>initiale</a:t>
            </a:r>
            <a:r>
              <a:rPr lang="en-GB" sz="2000" dirty="0" smtClean="0">
                <a:sym typeface="Wingdings" pitchFamily="2" charset="2"/>
              </a:rPr>
              <a:t> des </a:t>
            </a:r>
            <a:r>
              <a:rPr lang="en-GB" sz="2000" dirty="0" err="1" smtClean="0">
                <a:sym typeface="Wingdings" pitchFamily="2" charset="2"/>
              </a:rPr>
              <a:t>données</a:t>
            </a:r>
            <a:r>
              <a:rPr lang="en-GB" sz="2000" dirty="0" smtClean="0">
                <a:sym typeface="Wingdings" pitchFamily="2" charset="2"/>
              </a:rPr>
              <a:t> : </a:t>
            </a:r>
            <a:r>
              <a:rPr lang="en-GB" sz="2000" dirty="0" err="1" smtClean="0">
                <a:sym typeface="Wingdings" pitchFamily="2" charset="2"/>
              </a:rPr>
              <a:t>qualité</a:t>
            </a:r>
            <a:r>
              <a:rPr lang="en-GB" sz="2000" dirty="0" smtClean="0">
                <a:sym typeface="Wingdings" pitchFamily="2" charset="2"/>
              </a:rPr>
              <a:t> des </a:t>
            </a:r>
            <a:r>
              <a:rPr lang="en-GB" sz="2000" dirty="0" err="1" smtClean="0">
                <a:sym typeface="Wingdings" pitchFamily="2" charset="2"/>
              </a:rPr>
              <a:t>données</a:t>
            </a:r>
            <a:endParaRPr lang="en-GB" sz="2000" dirty="0" smtClean="0">
              <a:sym typeface="Wingdings" pitchFamily="2" charset="2"/>
            </a:endParaRPr>
          </a:p>
          <a:p>
            <a:pPr marL="342900" lvl="1" indent="-34290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ym typeface="Wingdings" pitchFamily="2" charset="2"/>
              </a:rPr>
              <a:t/>
            </a:r>
            <a:br>
              <a:rPr lang="en-GB" sz="2000" dirty="0" smtClean="0">
                <a:sym typeface="Wingdings" pitchFamily="2" charset="2"/>
              </a:rPr>
            </a:br>
            <a:endParaRPr lang="en-GB" sz="2000" dirty="0" smtClean="0">
              <a:sym typeface="Wingdings" pitchFamily="2" charset="2"/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358214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Quelques questions à se poser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600200"/>
            <a:ext cx="8643966" cy="4525963"/>
          </a:xfrm>
        </p:spPr>
        <p:txBody>
          <a:bodyPr>
            <a:no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>
                <a:sym typeface="Wingdings" pitchFamily="2" charset="2"/>
              </a:rPr>
              <a:t>Compatibilité</a:t>
            </a:r>
            <a:r>
              <a:rPr lang="en-GB" sz="2000" dirty="0" smtClean="0">
                <a:sym typeface="Wingdings" pitchFamily="2" charset="2"/>
              </a:rPr>
              <a:t> du </a:t>
            </a:r>
            <a:r>
              <a:rPr lang="en-GB" sz="2000" dirty="0" err="1" smtClean="0">
                <a:sym typeface="Wingdings" pitchFamily="2" charset="2"/>
              </a:rPr>
              <a:t>Socle</a:t>
            </a:r>
            <a:r>
              <a:rPr lang="en-GB" sz="2000" dirty="0" smtClean="0">
                <a:sym typeface="Wingdings" pitchFamily="2" charset="2"/>
              </a:rPr>
              <a:t> Technique du </a:t>
            </a:r>
            <a:r>
              <a:rPr lang="en-GB" sz="2000" dirty="0" err="1" smtClean="0">
                <a:sym typeface="Wingdings" pitchFamily="2" charset="2"/>
              </a:rPr>
              <a:t>Progiciel</a:t>
            </a:r>
            <a:endParaRPr lang="en-GB" sz="2000" dirty="0" smtClean="0">
              <a:sym typeface="Wingdings" pitchFamily="2" charset="2"/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>
                <a:sym typeface="Wingdings" pitchFamily="2" charset="2"/>
              </a:rPr>
              <a:t>Authentification</a:t>
            </a:r>
            <a:r>
              <a:rPr lang="en-GB" sz="2000" dirty="0" smtClean="0">
                <a:sym typeface="Wingdings" pitchFamily="2" charset="2"/>
              </a:rPr>
              <a:t> : Single Sign On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>
                <a:sym typeface="Wingdings" pitchFamily="2" charset="2"/>
              </a:rPr>
              <a:t>Habilitation</a:t>
            </a:r>
            <a:r>
              <a:rPr lang="en-GB" sz="2000" dirty="0" smtClean="0">
                <a:sym typeface="Wingdings" pitchFamily="2" charset="2"/>
              </a:rPr>
              <a:t> des agents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>
                <a:sym typeface="Wingdings" pitchFamily="2" charset="2"/>
              </a:rPr>
              <a:t>Outil</a:t>
            </a:r>
            <a:r>
              <a:rPr lang="en-GB" sz="2000" dirty="0" smtClean="0">
                <a:sym typeface="Wingdings" pitchFamily="2" charset="2"/>
              </a:rPr>
              <a:t> de </a:t>
            </a:r>
            <a:r>
              <a:rPr lang="en-GB" sz="2000" dirty="0" err="1" smtClean="0">
                <a:sym typeface="Wingdings" pitchFamily="2" charset="2"/>
              </a:rPr>
              <a:t>Pilotage</a:t>
            </a:r>
            <a:r>
              <a:rPr lang="en-GB" sz="2000" dirty="0" smtClean="0">
                <a:sym typeface="Wingdings" pitchFamily="2" charset="2"/>
              </a:rPr>
              <a:t> : </a:t>
            </a:r>
            <a:r>
              <a:rPr lang="en-GB" sz="2000" dirty="0" err="1" smtClean="0">
                <a:sym typeface="Wingdings" pitchFamily="2" charset="2"/>
              </a:rPr>
              <a:t>Disponibilité</a:t>
            </a:r>
            <a:r>
              <a:rPr lang="en-GB" sz="2000" dirty="0" smtClean="0">
                <a:sym typeface="Wingdings" pitchFamily="2" charset="2"/>
              </a:rPr>
              <a:t>, Performances, </a:t>
            </a:r>
            <a:r>
              <a:rPr lang="en-GB" sz="2000" dirty="0" err="1" smtClean="0">
                <a:sym typeface="Wingdings" pitchFamily="2" charset="2"/>
              </a:rPr>
              <a:t>Statistiques</a:t>
            </a:r>
            <a:endParaRPr lang="en-GB" sz="2000" dirty="0" smtClean="0">
              <a:sym typeface="Wingdings" pitchFamily="2" charset="2"/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ym typeface="Wingdings" pitchFamily="2" charset="2"/>
              </a:rPr>
              <a:t>Haute </a:t>
            </a:r>
            <a:r>
              <a:rPr lang="en-GB" sz="2000" dirty="0" err="1" smtClean="0">
                <a:sym typeface="Wingdings" pitchFamily="2" charset="2"/>
              </a:rPr>
              <a:t>disponibilité</a:t>
            </a:r>
            <a:endParaRPr lang="en-GB" sz="2000" dirty="0" smtClean="0">
              <a:sym typeface="Wingdings" pitchFamily="2" charset="2"/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>
                <a:sym typeface="Wingdings" pitchFamily="2" charset="2"/>
              </a:rPr>
              <a:t>Contrat</a:t>
            </a:r>
            <a:r>
              <a:rPr lang="en-GB" sz="2000" dirty="0" smtClean="0">
                <a:sym typeface="Wingdings" pitchFamily="2" charset="2"/>
              </a:rPr>
              <a:t> de Services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ym typeface="Wingdings" pitchFamily="2" charset="2"/>
              </a:rPr>
              <a:t>Hotline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ym typeface="Wingdings" pitchFamily="2" charset="2"/>
              </a:rPr>
              <a:t>Plan de Reprise </a:t>
            </a:r>
            <a:r>
              <a:rPr lang="en-GB" sz="2000" dirty="0" err="1" smtClean="0">
                <a:sym typeface="Wingdings" pitchFamily="2" charset="2"/>
              </a:rPr>
              <a:t>d’Activité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/>
              <a:t>Gestion</a:t>
            </a:r>
            <a:r>
              <a:rPr lang="en-GB" sz="2000" dirty="0" smtClean="0"/>
              <a:t> des V.I.P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/>
              <a:t>Extracteurs</a:t>
            </a:r>
            <a:r>
              <a:rPr lang="en-GB" sz="2000" dirty="0" smtClean="0"/>
              <a:t> pour le DWH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/>
              <a:t>Auditabilité</a:t>
            </a:r>
            <a:r>
              <a:rPr lang="en-GB" sz="2000" dirty="0" smtClean="0"/>
              <a:t> des </a:t>
            </a:r>
            <a:r>
              <a:rPr lang="en-GB" sz="2000" dirty="0" err="1" smtClean="0"/>
              <a:t>Accès</a:t>
            </a:r>
            <a:r>
              <a:rPr lang="en-GB" sz="2000" dirty="0" smtClean="0"/>
              <a:t>, </a:t>
            </a:r>
            <a:r>
              <a:rPr lang="en-GB" sz="2000" dirty="0" err="1" smtClean="0"/>
              <a:t>Mises</a:t>
            </a:r>
            <a:r>
              <a:rPr lang="en-GB" sz="2000" dirty="0" smtClean="0"/>
              <a:t> à jour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/>
              <a:t>Archivage</a:t>
            </a:r>
            <a:endParaRPr lang="en-GB" sz="2000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Aide en </a:t>
            </a:r>
            <a:r>
              <a:rPr lang="en-GB" sz="2000" dirty="0" err="1" smtClean="0"/>
              <a:t>ligne</a:t>
            </a:r>
            <a:endParaRPr lang="en-GB" sz="2000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358214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Quelques questions à se poser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600200"/>
            <a:ext cx="8643966" cy="45259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/>
              <a:t>Gestion</a:t>
            </a:r>
            <a:r>
              <a:rPr lang="en-GB" sz="2000" dirty="0" smtClean="0"/>
              <a:t> de TOUS les </a:t>
            </a:r>
            <a:r>
              <a:rPr lang="en-GB" sz="2000" dirty="0" err="1" smtClean="0"/>
              <a:t>environnements</a:t>
            </a:r>
            <a:r>
              <a:rPr lang="en-GB" sz="2000" dirty="0" smtClean="0"/>
              <a:t> : production, tests, ..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/>
              <a:t>Paramètrage</a:t>
            </a:r>
            <a:r>
              <a:rPr lang="en-GB" sz="2000" dirty="0" smtClean="0"/>
              <a:t> du </a:t>
            </a:r>
            <a:r>
              <a:rPr lang="en-GB" sz="2000" dirty="0" err="1" smtClean="0"/>
              <a:t>progiciel</a:t>
            </a:r>
            <a:endParaRPr lang="en-GB" sz="2000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......</a:t>
            </a:r>
          </a:p>
          <a:p>
            <a:endParaRPr lang="fr-FR" sz="2000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ProBTP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600200"/>
            <a:ext cx="8358214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Michel GAUTHIER</a:t>
            </a:r>
          </a:p>
          <a:p>
            <a:endParaRPr lang="fr-FR" dirty="0" smtClean="0"/>
          </a:p>
          <a:p>
            <a:r>
              <a:rPr lang="fr-FR" sz="2400" dirty="0" smtClean="0"/>
              <a:t>Chef du Département Architecture Performances et Outils Techniques de la Direction des Systèmes d’Information</a:t>
            </a:r>
          </a:p>
          <a:p>
            <a:endParaRPr lang="fr-FR" sz="2400" dirty="0" smtClean="0"/>
          </a:p>
          <a:p>
            <a:r>
              <a:rPr lang="fr-FR" sz="2400" dirty="0" smtClean="0"/>
              <a:t>6 chefs de Projets / 60 personnes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ProBTP</a:t>
            </a:r>
            <a:r>
              <a:rPr lang="fr-FR" dirty="0" smtClean="0"/>
              <a:t> en bref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600200"/>
            <a:ext cx="8358214" cy="4525963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Caisse de protection sociale au service de la profession du Bâtiment et des Travaux Publics </a:t>
            </a:r>
          </a:p>
          <a:p>
            <a:pPr lvl="1"/>
            <a:r>
              <a:rPr lang="fr-FR" dirty="0" smtClean="0"/>
              <a:t>Retraite</a:t>
            </a:r>
          </a:p>
          <a:p>
            <a:pPr lvl="1"/>
            <a:r>
              <a:rPr lang="fr-FR" dirty="0" smtClean="0"/>
              <a:t>Prévoyance</a:t>
            </a:r>
          </a:p>
          <a:p>
            <a:pPr lvl="1"/>
            <a:r>
              <a:rPr lang="fr-FR" dirty="0" smtClean="0"/>
              <a:t>Santé</a:t>
            </a:r>
          </a:p>
          <a:p>
            <a:pPr lvl="1"/>
            <a:r>
              <a:rPr lang="fr-FR" dirty="0" smtClean="0"/>
              <a:t>Action sociale</a:t>
            </a:r>
          </a:p>
          <a:p>
            <a:pPr lvl="1"/>
            <a:r>
              <a:rPr lang="fr-FR" dirty="0" smtClean="0"/>
              <a:t>Assurance</a:t>
            </a:r>
          </a:p>
          <a:p>
            <a:pPr lvl="1"/>
            <a:r>
              <a:rPr lang="fr-FR" dirty="0" smtClean="0"/>
              <a:t>Epargne</a:t>
            </a:r>
          </a:p>
          <a:p>
            <a:pPr lvl="1"/>
            <a:r>
              <a:rPr lang="fr-FR" dirty="0" smtClean="0"/>
              <a:t>Vacances</a:t>
            </a:r>
          </a:p>
          <a:p>
            <a:pPr lvl="1"/>
            <a:r>
              <a:rPr lang="fr-FR" dirty="0" smtClean="0"/>
              <a:t>Résidences Médico-sociale ….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Plus de 40 ans d’expérience</a:t>
            </a:r>
          </a:p>
          <a:p>
            <a:r>
              <a:rPr lang="fr-FR" dirty="0" smtClean="0"/>
              <a:t>4 800 salariés au niveau national</a:t>
            </a:r>
          </a:p>
          <a:p>
            <a:r>
              <a:rPr lang="fr-FR" sz="3100" dirty="0" smtClean="0"/>
              <a:t>600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à la DSI à Cagnes sur Mer</a:t>
            </a:r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l="1176" r="974" b="1382"/>
          <a:stretch>
            <a:fillRect/>
          </a:stretch>
        </p:blipFill>
        <p:spPr bwMode="auto">
          <a:xfrm>
            <a:off x="6215074" y="1928802"/>
            <a:ext cx="5429288" cy="42933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ProBTP</a:t>
            </a:r>
            <a:r>
              <a:rPr lang="fr-FR" dirty="0" smtClean="0"/>
              <a:t> en quelques chiffres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600200"/>
            <a:ext cx="8358214" cy="4525963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/>
              <a:t>Base Entreprises : </a:t>
            </a:r>
          </a:p>
          <a:p>
            <a:pPr lvl="1"/>
            <a:r>
              <a:rPr lang="fr-FR" dirty="0" smtClean="0"/>
              <a:t>Totalité : 2 500 000</a:t>
            </a:r>
            <a:endParaRPr lang="fr-FR" dirty="0" smtClean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240 000 entreprises actives</a:t>
            </a:r>
          </a:p>
          <a:p>
            <a:pPr lvl="2">
              <a:buNone/>
            </a:pPr>
            <a:endParaRPr lang="fr-FR" dirty="0" smtClean="0"/>
          </a:p>
          <a:p>
            <a:r>
              <a:rPr lang="fr-FR" dirty="0" smtClean="0"/>
              <a:t>Base Individus :</a:t>
            </a:r>
          </a:p>
          <a:p>
            <a:pPr lvl="1"/>
            <a:r>
              <a:rPr lang="fr-FR" dirty="0" smtClean="0"/>
              <a:t>Totalité : 20 000 </a:t>
            </a:r>
            <a:r>
              <a:rPr lang="fr-FR" dirty="0" err="1" smtClean="0"/>
              <a:t>000</a:t>
            </a:r>
            <a:r>
              <a:rPr lang="fr-FR" dirty="0" smtClean="0"/>
              <a:t> </a:t>
            </a:r>
            <a:endParaRPr lang="fr-FR" dirty="0" smtClean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1 600 000 salariés actifs</a:t>
            </a:r>
          </a:p>
          <a:p>
            <a:pPr lvl="1"/>
            <a:r>
              <a:rPr lang="fr-FR" dirty="0" smtClean="0"/>
              <a:t>2 000 </a:t>
            </a:r>
            <a:r>
              <a:rPr lang="fr-FR" dirty="0" err="1" smtClean="0"/>
              <a:t>000</a:t>
            </a:r>
            <a:r>
              <a:rPr lang="fr-FR" dirty="0" smtClean="0"/>
              <a:t> de retraités</a:t>
            </a:r>
          </a:p>
          <a:p>
            <a:endParaRPr lang="fr-FR" dirty="0" smtClean="0"/>
          </a:p>
          <a:p>
            <a:r>
              <a:rPr lang="fr-FR" dirty="0" smtClean="0"/>
              <a:t>3 500 000 transactions TP par jours</a:t>
            </a:r>
          </a:p>
          <a:p>
            <a:r>
              <a:rPr lang="fr-FR" dirty="0" smtClean="0"/>
              <a:t>400 </a:t>
            </a:r>
            <a:r>
              <a:rPr lang="fr-FR" dirty="0" err="1" smtClean="0"/>
              <a:t>Batchs</a:t>
            </a:r>
            <a:r>
              <a:rPr lang="fr-FR" dirty="0" smtClean="0"/>
              <a:t> par jour</a:t>
            </a:r>
          </a:p>
          <a:p>
            <a:r>
              <a:rPr lang="fr-FR" dirty="0" smtClean="0"/>
              <a:t>32 000 000 de courriers par an (édition et mise sous pli à Cagnes sur Mer)</a:t>
            </a:r>
          </a:p>
          <a:p>
            <a:r>
              <a:rPr lang="fr-FR" dirty="0" smtClean="0"/>
              <a:t>57 000 </a:t>
            </a:r>
            <a:r>
              <a:rPr lang="fr-FR" dirty="0" err="1" smtClean="0"/>
              <a:t>000</a:t>
            </a:r>
            <a:r>
              <a:rPr lang="fr-FR" dirty="0" smtClean="0"/>
              <a:t> de décomptes de Frais Médicaux et factures par an (230 000 / jours de traitements)</a:t>
            </a:r>
          </a:p>
          <a:p>
            <a:r>
              <a:rPr lang="fr-FR" sz="3300" dirty="0" smtClean="0"/>
              <a:t>7 000 </a:t>
            </a:r>
            <a:r>
              <a:rPr lang="fr-FR" sz="3300" dirty="0" err="1" smtClean="0"/>
              <a:t>000</a:t>
            </a:r>
            <a:r>
              <a:rPr lang="fr-FR" sz="3300" dirty="0" smtClean="0"/>
              <a:t> d’appels téléphoniques sur les 3 plateformes téléphoniques par an</a:t>
            </a:r>
          </a:p>
          <a:p>
            <a:r>
              <a:rPr lang="fr-FR" sz="3300" dirty="0" smtClean="0"/>
              <a:t>700 000 visites </a:t>
            </a:r>
            <a:r>
              <a:rPr lang="fr-FR" dirty="0" smtClean="0"/>
              <a:t>/ mois </a:t>
            </a:r>
            <a:r>
              <a:rPr lang="fr-FR" dirty="0" smtClean="0"/>
              <a:t>sur le site internet www.probtp.com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ProBTP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600200"/>
            <a:ext cx="8358214" cy="4525963"/>
          </a:xfrm>
        </p:spPr>
        <p:txBody>
          <a:bodyPr>
            <a:normAutofit/>
          </a:bodyPr>
          <a:lstStyle/>
          <a:p>
            <a:r>
              <a:rPr lang="fr-FR" sz="2400" dirty="0" smtClean="0"/>
              <a:t>Infrastructure </a:t>
            </a:r>
            <a:r>
              <a:rPr lang="fr-FR" sz="2400" dirty="0" err="1" smtClean="0"/>
              <a:t>MainFrame</a:t>
            </a:r>
            <a:r>
              <a:rPr lang="fr-FR" sz="2400" dirty="0" smtClean="0"/>
              <a:t> : 2 Z 196 donnant un puissance de 5 400 Mips</a:t>
            </a:r>
          </a:p>
          <a:p>
            <a:r>
              <a:rPr lang="fr-FR" sz="2400" dirty="0" smtClean="0"/>
              <a:t>450 serveurs d’Entreprises</a:t>
            </a:r>
          </a:p>
          <a:p>
            <a:r>
              <a:rPr lang="fr-FR" sz="2400" dirty="0" smtClean="0"/>
              <a:t>4 000 postes de travail fixes et portables</a:t>
            </a:r>
          </a:p>
          <a:p>
            <a:endParaRPr lang="fr-FR" sz="2400" dirty="0" smtClean="0"/>
          </a:p>
          <a:p>
            <a:r>
              <a:rPr lang="fr-FR" sz="2400" dirty="0" smtClean="0"/>
              <a:t>Développements des règles Métier </a:t>
            </a:r>
            <a:r>
              <a:rPr lang="fr-FR" sz="2400" dirty="0" err="1" smtClean="0"/>
              <a:t>MainFrame</a:t>
            </a:r>
            <a:r>
              <a:rPr lang="fr-FR" sz="2400" dirty="0" smtClean="0"/>
              <a:t> PL1</a:t>
            </a:r>
          </a:p>
          <a:p>
            <a:r>
              <a:rPr lang="fr-FR" sz="2400" dirty="0" smtClean="0"/>
              <a:t>Développement Open en Java depuis 1997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358214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bases de l’architecture du S.I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600200"/>
            <a:ext cx="8358214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L’ADN de PROBTP 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Re-utilisation : ne coder </a:t>
            </a:r>
            <a:r>
              <a:rPr lang="en-GB" dirty="0" err="1" smtClean="0"/>
              <a:t>qu’une</a:t>
            </a:r>
            <a:r>
              <a:rPr lang="en-GB" dirty="0" smtClean="0"/>
              <a:t> </a:t>
            </a:r>
            <a:r>
              <a:rPr lang="en-GB" dirty="0" err="1" smtClean="0"/>
              <a:t>seule</a:t>
            </a:r>
            <a:r>
              <a:rPr lang="en-GB" dirty="0" smtClean="0"/>
              <a:t> </a:t>
            </a:r>
            <a:r>
              <a:rPr lang="en-GB" dirty="0" err="1" smtClean="0"/>
              <a:t>fois</a:t>
            </a:r>
            <a:r>
              <a:rPr lang="en-GB" dirty="0" smtClean="0"/>
              <a:t> la </a:t>
            </a:r>
            <a:r>
              <a:rPr lang="en-GB" dirty="0" err="1" smtClean="0"/>
              <a:t>même</a:t>
            </a:r>
            <a:r>
              <a:rPr lang="en-GB" dirty="0" smtClean="0"/>
              <a:t> chose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Interfaces et </a:t>
            </a:r>
            <a:r>
              <a:rPr lang="en-GB" dirty="0" err="1" smtClean="0"/>
              <a:t>Outils</a:t>
            </a:r>
            <a:r>
              <a:rPr lang="en-GB" dirty="0" smtClean="0"/>
              <a:t> Techniques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Performances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Même</a:t>
            </a:r>
            <a:r>
              <a:rPr lang="en-GB" dirty="0" smtClean="0"/>
              <a:t> Code </a:t>
            </a:r>
            <a:r>
              <a:rPr lang="en-GB" dirty="0" err="1" smtClean="0"/>
              <a:t>exécuté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les </a:t>
            </a:r>
            <a:r>
              <a:rPr lang="en-GB" dirty="0" err="1" smtClean="0"/>
              <a:t>mêmes</a:t>
            </a:r>
            <a:r>
              <a:rPr lang="en-GB" dirty="0" smtClean="0"/>
              <a:t> </a:t>
            </a:r>
            <a:r>
              <a:rPr lang="en-GB" dirty="0" err="1" smtClean="0"/>
              <a:t>données</a:t>
            </a:r>
            <a:r>
              <a:rPr lang="en-GB" dirty="0" smtClean="0"/>
              <a:t> </a:t>
            </a:r>
            <a:r>
              <a:rPr lang="en-GB" dirty="0" err="1" smtClean="0"/>
              <a:t>qu’il</a:t>
            </a:r>
            <a:r>
              <a:rPr lang="en-GB" dirty="0" smtClean="0"/>
              <a:t> </a:t>
            </a:r>
            <a:r>
              <a:rPr lang="en-GB" dirty="0" err="1" smtClean="0"/>
              <a:t>s’agisse</a:t>
            </a:r>
            <a:endParaRPr lang="en-GB" dirty="0" smtClean="0"/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D’une</a:t>
            </a:r>
            <a:r>
              <a:rPr lang="en-GB" dirty="0" smtClean="0"/>
              <a:t> transaction TP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D’un batch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Du site internet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D’un </a:t>
            </a:r>
            <a:r>
              <a:rPr lang="en-GB" dirty="0" err="1" smtClean="0"/>
              <a:t>partenaire</a:t>
            </a:r>
            <a:endParaRPr lang="en-GB" dirty="0" smtClean="0"/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Les </a:t>
            </a:r>
            <a:r>
              <a:rPr lang="en-GB" dirty="0" err="1" smtClean="0"/>
              <a:t>composants</a:t>
            </a:r>
            <a:r>
              <a:rPr lang="en-GB" dirty="0" smtClean="0"/>
              <a:t> de Base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le </a:t>
            </a:r>
            <a:r>
              <a:rPr lang="en-GB" dirty="0" err="1" smtClean="0"/>
              <a:t>dictionnaire</a:t>
            </a:r>
            <a:r>
              <a:rPr lang="en-GB" dirty="0" smtClean="0"/>
              <a:t> de </a:t>
            </a:r>
            <a:r>
              <a:rPr lang="en-GB" dirty="0" err="1" smtClean="0"/>
              <a:t>données</a:t>
            </a:r>
            <a:r>
              <a:rPr lang="en-GB" dirty="0" smtClean="0"/>
              <a:t> 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la </a:t>
            </a:r>
            <a:r>
              <a:rPr lang="en-GB" dirty="0" err="1" smtClean="0"/>
              <a:t>persistance</a:t>
            </a:r>
            <a:r>
              <a:rPr lang="en-GB" dirty="0" smtClean="0"/>
              <a:t> : Le </a:t>
            </a:r>
            <a:r>
              <a:rPr lang="en-GB" dirty="0" err="1" smtClean="0"/>
              <a:t>Système</a:t>
            </a:r>
            <a:r>
              <a:rPr lang="en-GB" dirty="0" smtClean="0"/>
              <a:t> de </a:t>
            </a:r>
            <a:r>
              <a:rPr lang="en-GB" dirty="0" err="1" smtClean="0"/>
              <a:t>Gestion</a:t>
            </a:r>
            <a:r>
              <a:rPr lang="en-GB" dirty="0" smtClean="0"/>
              <a:t> des </a:t>
            </a:r>
            <a:r>
              <a:rPr lang="en-GB" dirty="0" err="1" smtClean="0"/>
              <a:t>Informations</a:t>
            </a:r>
            <a:r>
              <a:rPr lang="en-GB" dirty="0" smtClean="0"/>
              <a:t> </a:t>
            </a:r>
            <a:r>
              <a:rPr lang="en-GB" dirty="0" err="1" smtClean="0"/>
              <a:t>Logiques</a:t>
            </a:r>
            <a:endParaRPr lang="en-GB" dirty="0" smtClean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les dossiers </a:t>
            </a:r>
            <a:r>
              <a:rPr lang="en-GB" dirty="0" err="1" smtClean="0"/>
              <a:t>Individus</a:t>
            </a:r>
            <a:r>
              <a:rPr lang="en-GB" dirty="0" smtClean="0"/>
              <a:t> / </a:t>
            </a:r>
            <a:r>
              <a:rPr lang="en-GB" dirty="0" err="1" smtClean="0"/>
              <a:t>Entreprises</a:t>
            </a:r>
            <a:r>
              <a:rPr lang="en-GB" dirty="0" smtClean="0"/>
              <a:t> : vision 360°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l’objet</a:t>
            </a:r>
            <a:endParaRPr lang="en-GB" dirty="0" smtClean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358214" cy="11430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Appel entre Domaines / Applications</a:t>
            </a:r>
            <a:endParaRPr lang="fr-FR" sz="32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57290" y="4429132"/>
            <a:ext cx="7221537" cy="2234458"/>
          </a:xfrm>
          <a:prstGeom prst="rect">
            <a:avLst/>
          </a:prstGeom>
          <a:ln/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■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err="1" smtClean="0">
                <a:solidFill>
                  <a:srgbClr val="00457F"/>
                </a:solidFill>
                <a:latin typeface="Arial" pitchFamily="34" charset="0"/>
                <a:cs typeface="Arial" pitchFamily="34" charset="0"/>
              </a:rPr>
              <a:t>Cartographie</a:t>
            </a:r>
            <a:r>
              <a:rPr lang="en-GB" sz="2400" dirty="0" smtClean="0">
                <a:solidFill>
                  <a:srgbClr val="00457F"/>
                </a:solidFill>
                <a:latin typeface="Arial" pitchFamily="34" charset="0"/>
                <a:cs typeface="Arial" pitchFamily="34" charset="0"/>
              </a:rPr>
              <a:t> du SI de </a:t>
            </a:r>
            <a:r>
              <a:rPr lang="en-GB" sz="2400" dirty="0" err="1" smtClean="0">
                <a:solidFill>
                  <a:srgbClr val="00457F"/>
                </a:solidFill>
                <a:latin typeface="Arial" pitchFamily="34" charset="0"/>
                <a:cs typeface="Arial" pitchFamily="34" charset="0"/>
              </a:rPr>
              <a:t>ProBTP</a:t>
            </a:r>
            <a:endParaRPr lang="en-GB" sz="2400" dirty="0" smtClean="0">
              <a:solidFill>
                <a:srgbClr val="00457F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■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Une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application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est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composée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Domaines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00457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indépendance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des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domaines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00457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accès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au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travers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d’interfaces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5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 Services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00457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457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0400" y="1087438"/>
            <a:ext cx="5641975" cy="325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Freeform 4"/>
          <p:cNvSpPr>
            <a:spLocks/>
          </p:cNvSpPr>
          <p:nvPr/>
        </p:nvSpPr>
        <p:spPr bwMode="auto">
          <a:xfrm>
            <a:off x="4275138" y="2147888"/>
            <a:ext cx="879475" cy="512762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272" y="0"/>
              </a:cxn>
              <a:cxn ang="0">
                <a:pos x="272" y="317"/>
              </a:cxn>
              <a:cxn ang="0">
                <a:pos x="0" y="317"/>
              </a:cxn>
            </a:cxnLst>
            <a:rect l="0" t="0" r="r" b="b"/>
            <a:pathLst>
              <a:path w="544" h="317">
                <a:moveTo>
                  <a:pt x="544" y="0"/>
                </a:moveTo>
                <a:lnTo>
                  <a:pt x="272" y="0"/>
                </a:lnTo>
                <a:lnTo>
                  <a:pt x="272" y="317"/>
                </a:lnTo>
                <a:lnTo>
                  <a:pt x="0" y="317"/>
                </a:lnTo>
              </a:path>
            </a:pathLst>
          </a:custGeom>
          <a:noFill/>
          <a:ln w="2556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4933950" y="2293938"/>
            <a:ext cx="512763" cy="366712"/>
          </a:xfrm>
          <a:custGeom>
            <a:avLst/>
            <a:gdLst/>
            <a:ahLst/>
            <a:cxnLst>
              <a:cxn ang="0">
                <a:pos x="136" y="0"/>
              </a:cxn>
              <a:cxn ang="0">
                <a:pos x="0" y="0"/>
              </a:cxn>
              <a:cxn ang="0">
                <a:pos x="0" y="227"/>
              </a:cxn>
              <a:cxn ang="0">
                <a:pos x="317" y="227"/>
              </a:cxn>
            </a:cxnLst>
            <a:rect l="0" t="0" r="r" b="b"/>
            <a:pathLst>
              <a:path w="317" h="227">
                <a:moveTo>
                  <a:pt x="136" y="0"/>
                </a:moveTo>
                <a:lnTo>
                  <a:pt x="0" y="0"/>
                </a:lnTo>
                <a:lnTo>
                  <a:pt x="0" y="227"/>
                </a:lnTo>
                <a:lnTo>
                  <a:pt x="317" y="227"/>
                </a:lnTo>
              </a:path>
            </a:pathLst>
          </a:custGeom>
          <a:noFill/>
          <a:ln w="2556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2138363" y="2293938"/>
            <a:ext cx="512762" cy="366712"/>
          </a:xfrm>
          <a:custGeom>
            <a:avLst/>
            <a:gdLst/>
            <a:ahLst/>
            <a:cxnLst>
              <a:cxn ang="0">
                <a:pos x="136" y="0"/>
              </a:cxn>
              <a:cxn ang="0">
                <a:pos x="0" y="0"/>
              </a:cxn>
              <a:cxn ang="0">
                <a:pos x="0" y="227"/>
              </a:cxn>
              <a:cxn ang="0">
                <a:pos x="317" y="227"/>
              </a:cxn>
            </a:cxnLst>
            <a:rect l="0" t="0" r="r" b="b"/>
            <a:pathLst>
              <a:path w="317" h="227">
                <a:moveTo>
                  <a:pt x="136" y="0"/>
                </a:moveTo>
                <a:lnTo>
                  <a:pt x="0" y="0"/>
                </a:lnTo>
                <a:lnTo>
                  <a:pt x="0" y="227"/>
                </a:lnTo>
                <a:lnTo>
                  <a:pt x="317" y="227"/>
                </a:lnTo>
              </a:path>
            </a:pathLst>
          </a:custGeom>
          <a:noFill/>
          <a:ln w="2556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358214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600200"/>
            <a:ext cx="8358214" cy="4525963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3375" y="981075"/>
            <a:ext cx="7000875" cy="5037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1071538" y="214290"/>
            <a:ext cx="83582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7404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Architecture SOA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EC7404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Architecture générale simplifiée</a:t>
            </a:r>
            <a:endParaRPr lang="fr-F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8736"/>
            <a:ext cx="6000792" cy="52166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résentation institutionnelle PRO BTP_août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Présentation institutionnelle PRO BTP_août11</Template>
  <TotalTime>141</TotalTime>
  <Words>622</Words>
  <Application>Microsoft Office PowerPoint</Application>
  <PresentationFormat>Affichage à l'écran (4:3)</PresentationFormat>
  <Paragraphs>142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Modèle Présentation institutionnelle PRO BTP_août11</vt:lpstr>
      <vt:lpstr>1_Conception personnalisée</vt:lpstr>
      <vt:lpstr>2_Conception personnalisée</vt:lpstr>
      <vt:lpstr>Retours d’expériences  sur la SOA et l’Interopérabilité</vt:lpstr>
      <vt:lpstr>ProBTP</vt:lpstr>
      <vt:lpstr>ProBTP en bref</vt:lpstr>
      <vt:lpstr>ProBTP en quelques chiffres</vt:lpstr>
      <vt:lpstr>ProBTP</vt:lpstr>
      <vt:lpstr>Les bases de l’architecture du S.I</vt:lpstr>
      <vt:lpstr>Appel entre Domaines / Applications</vt:lpstr>
      <vt:lpstr> </vt:lpstr>
      <vt:lpstr>Architecture générale simplifiée</vt:lpstr>
      <vt:lpstr>Le Bus d’Entreprise / Invoqueur</vt:lpstr>
      <vt:lpstr>Attention</vt:lpstr>
      <vt:lpstr>L’avenir de la SOA à ProBTP</vt:lpstr>
      <vt:lpstr>Interopérabilité</vt:lpstr>
      <vt:lpstr>Quelques questions à se poser</vt:lpstr>
      <vt:lpstr>Quelques questions à se poser</vt:lpstr>
      <vt:lpstr>Quelques questions à se poser</vt:lpstr>
    </vt:vector>
  </TitlesOfParts>
  <Company>PRO BTP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Retours d’expériences  sur la SOA et l’Interopérabilité</dc:title>
  <dc:creator>Michel Gauthier</dc:creator>
  <cp:lastModifiedBy>Michel Gauthier</cp:lastModifiedBy>
  <cp:revision>18</cp:revision>
  <dcterms:created xsi:type="dcterms:W3CDTF">2011-12-11T16:52:47Z</dcterms:created>
  <dcterms:modified xsi:type="dcterms:W3CDTF">2011-12-12T19:25:32Z</dcterms:modified>
</cp:coreProperties>
</file>