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5" r:id="rId4"/>
    <p:sldId id="268" r:id="rId5"/>
    <p:sldId id="260" r:id="rId6"/>
    <p:sldId id="261" r:id="rId7"/>
    <p:sldId id="262" r:id="rId8"/>
    <p:sldId id="263" r:id="rId9"/>
    <p:sldId id="264" r:id="rId10"/>
    <p:sldId id="267" r:id="rId11"/>
    <p:sldId id="272" r:id="rId12"/>
    <p:sldId id="271" r:id="rId13"/>
    <p:sldId id="270" r:id="rId14"/>
    <p:sldId id="273" r:id="rId15"/>
    <p:sldId id="274" r:id="rId16"/>
    <p:sldId id="259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1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45819-EC9E-4CD3-B090-60132866780E}" type="datetimeFigureOut">
              <a:rPr lang="fr-FR" smtClean="0"/>
              <a:t>12/12/2011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E24F6-FCB9-4193-97F2-38B37B7BE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694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84534" y="1049588"/>
            <a:ext cx="7772400" cy="648072"/>
          </a:xfrm>
        </p:spPr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140968"/>
            <a:ext cx="6400800" cy="2497832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6B4B-D402-4628-B91A-63B071E95792}" type="datetime1">
              <a:rPr lang="fr-FR" smtClean="0"/>
              <a:t>12/12/2011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D8E0-F74A-4BBA-A855-E50E53C45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91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AAFD-6B66-4DB8-AB8F-C0FC84A9BE27}" type="datetime1">
              <a:rPr lang="fr-FR" smtClean="0"/>
              <a:t>12/12/2011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D8E0-F74A-4BBA-A855-E50E53C45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290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6FF3-4AA1-4971-ABBD-4DAF3AEF8DCC}" type="datetime1">
              <a:rPr lang="fr-FR" smtClean="0"/>
              <a:t>12/12/2011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D8E0-F74A-4BBA-A855-E50E53C45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09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1F26-23C1-49A1-A94F-ECFAE7428A7D}" type="datetime1">
              <a:rPr lang="fr-FR" smtClean="0"/>
              <a:t>12/12/2011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D8E0-F74A-4BBA-A855-E50E53C45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06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A025-5CF9-47C7-88A5-2EA0EFA74DF0}" type="datetime1">
              <a:rPr lang="fr-FR" smtClean="0"/>
              <a:t>12/12/2011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D8E0-F74A-4BBA-A855-E50E53C45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00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6D94-7516-44EF-BCBA-17A4837EF522}" type="datetime1">
              <a:rPr lang="fr-FR" smtClean="0"/>
              <a:t>12/12/2011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D8E0-F74A-4BBA-A855-E50E53C45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14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73E-CF82-428C-A722-8997D409851B}" type="datetime1">
              <a:rPr lang="fr-FR" smtClean="0"/>
              <a:t>12/12/2011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D8E0-F74A-4BBA-A855-E50E53C45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95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74EF-3C80-47CD-A6CB-DFF048AA4925}" type="datetime1">
              <a:rPr lang="fr-FR" smtClean="0"/>
              <a:t>12/12/2011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D8E0-F74A-4BBA-A855-E50E53C45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17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B520-A2DA-4215-A754-BAA599B3D33E}" type="datetime1">
              <a:rPr lang="fr-FR" smtClean="0"/>
              <a:t>12/12/2011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D8E0-F74A-4BBA-A855-E50E53C45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86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DDAE4-239B-4C7F-8C49-01BC27396C53}" type="datetime1">
              <a:rPr lang="fr-FR" smtClean="0"/>
              <a:t>12/12/2011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D8E0-F74A-4BBA-A855-E50E53C45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99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9D43-2EC5-4987-A3F1-53B72E4AB504}" type="datetime1">
              <a:rPr lang="fr-FR" smtClean="0"/>
              <a:t>12/12/2011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8D8E0-F74A-4BBA-A855-E50E53C45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7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14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17290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927F4-92FE-49DB-940C-874570B3E1CD}" type="datetime1">
              <a:rPr lang="fr-FR" smtClean="0"/>
              <a:t>12/12/2011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771800" y="6356350"/>
            <a:ext cx="3672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Interopérabilité des SI &amp; IDM – 12 &amp; 13 décembre 2011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8D8E0-F74A-4BBA-A855-E50E53C45CA4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titre 1"/>
          <p:cNvSpPr txBox="1">
            <a:spLocks/>
          </p:cNvSpPr>
          <p:nvPr userDrawn="1"/>
        </p:nvSpPr>
        <p:spPr>
          <a:xfrm>
            <a:off x="5940152" y="260648"/>
            <a:ext cx="280831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algn="r"/>
            <a:r>
              <a:rPr lang="fr-FR" sz="2000" dirty="0" smtClean="0"/>
              <a:t>Assistance Publique</a:t>
            </a:r>
          </a:p>
          <a:p>
            <a:pPr algn="r"/>
            <a:r>
              <a:rPr lang="fr-FR" sz="2000" dirty="0" smtClean="0"/>
              <a:t>Hôpitaux de Marseille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0041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4">
              <a:lumMod val="60000"/>
              <a:lumOff val="40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4">
              <a:lumMod val="60000"/>
              <a:lumOff val="40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4">
              <a:lumMod val="60000"/>
              <a:lumOff val="40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4">
              <a:lumMod val="60000"/>
              <a:lumOff val="40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4">
              <a:lumMod val="60000"/>
              <a:lumOff val="40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Thierry Blanchard</a:t>
            </a:r>
          </a:p>
          <a:p>
            <a:r>
              <a:rPr lang="fr-FR" dirty="0" smtClean="0"/>
              <a:t>DSIO Adjoint</a:t>
            </a:r>
          </a:p>
          <a:p>
            <a:r>
              <a:rPr lang="fr-FR" i="1" dirty="0"/>
              <a:t>t</a:t>
            </a:r>
            <a:r>
              <a:rPr lang="fr-FR" i="1" dirty="0" smtClean="0"/>
              <a:t>hierry.blanchard@ap-hm.fr</a:t>
            </a:r>
            <a:endParaRPr lang="fr-FR" i="1" dirty="0"/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On ne choisit pas son SI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68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On ne choisit pas son SI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276096" y="2204864"/>
            <a:ext cx="2520040" cy="2664296"/>
          </a:xfrm>
          <a:prstGeom prst="rect">
            <a:avLst/>
          </a:prstGeom>
          <a:solidFill>
            <a:schemeClr val="tx2">
              <a:lumMod val="75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Caractéristiques du SI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hospitalier</a:t>
            </a:r>
          </a:p>
        </p:txBody>
      </p:sp>
      <p:sp>
        <p:nvSpPr>
          <p:cNvPr id="7" name="Rectangle 6"/>
          <p:cNvSpPr/>
          <p:nvPr/>
        </p:nvSpPr>
        <p:spPr>
          <a:xfrm>
            <a:off x="5868384" y="2204864"/>
            <a:ext cx="2520040" cy="26642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Rationaliser</a:t>
            </a:r>
            <a:b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l’intégration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8" y="2204864"/>
            <a:ext cx="2520040" cy="2664296"/>
          </a:xfrm>
          <a:prstGeom prst="rect">
            <a:avLst/>
          </a:prstGeom>
          <a:solidFill>
            <a:schemeClr val="tx2">
              <a:lumMod val="75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Présentation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rapide de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l’APHM</a:t>
            </a:r>
            <a:endParaRPr lang="fr-FR" sz="20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55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>
                <a:solidFill>
                  <a:srgbClr val="FFFFFF"/>
                </a:solidFill>
                <a:latin typeface="Segoe UI"/>
              </a:rPr>
              <a:t>On ne choisit pas son SI</a:t>
            </a:r>
            <a:br>
              <a:rPr lang="fr-FR" sz="3200" dirty="0">
                <a:solidFill>
                  <a:srgbClr val="FFFFFF"/>
                </a:solidFill>
                <a:latin typeface="Segoe UI"/>
              </a:rPr>
            </a:br>
            <a:r>
              <a:rPr lang="fr-FR" sz="3200" i="1" dirty="0" smtClean="0">
                <a:solidFill>
                  <a:srgbClr val="FFFFFF"/>
                </a:solidFill>
                <a:latin typeface="Segoe UI"/>
              </a:rPr>
              <a:t>Rationaliser l’intégration</a:t>
            </a:r>
            <a:endParaRPr lang="fr-FR" sz="3200" dirty="0"/>
          </a:p>
        </p:txBody>
      </p:sp>
      <p:sp>
        <p:nvSpPr>
          <p:cNvPr id="3" name="Rectangle 2"/>
          <p:cNvSpPr/>
          <p:nvPr/>
        </p:nvSpPr>
        <p:spPr>
          <a:xfrm>
            <a:off x="611768" y="2205072"/>
            <a:ext cx="1872000" cy="187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Méthodologie</a:t>
            </a:r>
            <a:endParaRPr lang="fr-FR" sz="20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7984" y="2204864"/>
            <a:ext cx="1872000" cy="187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Outils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4008" y="2204864"/>
            <a:ext cx="1872000" cy="1872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Protocoles et standards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3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>
                <a:solidFill>
                  <a:srgbClr val="FFFFFF"/>
                </a:solidFill>
                <a:latin typeface="Segoe UI"/>
              </a:rPr>
              <a:t>On ne choisit pas son SI</a:t>
            </a:r>
            <a:br>
              <a:rPr lang="fr-FR" sz="3200" dirty="0">
                <a:solidFill>
                  <a:srgbClr val="FFFFFF"/>
                </a:solidFill>
                <a:latin typeface="Segoe UI"/>
              </a:rPr>
            </a:br>
            <a:r>
              <a:rPr lang="fr-FR" sz="3200" i="1" dirty="0" smtClean="0">
                <a:solidFill>
                  <a:srgbClr val="FFFFFF"/>
                </a:solidFill>
                <a:latin typeface="Segoe UI"/>
              </a:rPr>
              <a:t>Rationaliser l’intégration</a:t>
            </a:r>
            <a:endParaRPr lang="fr-FR" sz="3200" dirty="0"/>
          </a:p>
        </p:txBody>
      </p:sp>
      <p:sp>
        <p:nvSpPr>
          <p:cNvPr id="3" name="Rectangle 2"/>
          <p:cNvSpPr/>
          <p:nvPr/>
        </p:nvSpPr>
        <p:spPr>
          <a:xfrm>
            <a:off x="611800" y="2205072"/>
            <a:ext cx="1872000" cy="187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Méthodologie</a:t>
            </a:r>
            <a:endParaRPr lang="fr-FR" sz="20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7984" y="2204864"/>
            <a:ext cx="1872000" cy="187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Outils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4008" y="2204864"/>
            <a:ext cx="1872000" cy="1872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Protocoles et standards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800" y="2636912"/>
            <a:ext cx="7920632" cy="3456384"/>
          </a:xfrm>
          <a:prstGeom prst="rect">
            <a:avLst/>
          </a:prstGeom>
          <a:solidFill>
            <a:schemeClr val="tx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47676" y="2852936"/>
            <a:ext cx="77046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L’urbanisme reste toujours primordial (avec un plan local, territorial, national)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La conception est limitée au choix des briques et à leur intégration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La modélisation des concepts, données et traitements, laisse la place à la modélisation des flux</a:t>
            </a:r>
            <a:endParaRPr lang="fr-FR" sz="22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30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>On ne choisit pas son SI</a:t>
            </a:r>
            <a:br>
              <a:rPr lang="fr-FR" sz="3600" dirty="0" smtClean="0"/>
            </a:br>
            <a:r>
              <a:rPr lang="fr-FR" sz="3600" i="1" dirty="0" smtClean="0"/>
              <a:t>Rationaliser l’intégration</a:t>
            </a:r>
            <a:endParaRPr lang="fr-FR" i="1" dirty="0"/>
          </a:p>
        </p:txBody>
      </p:sp>
      <p:sp>
        <p:nvSpPr>
          <p:cNvPr id="3" name="Rectangle 2"/>
          <p:cNvSpPr/>
          <p:nvPr/>
        </p:nvSpPr>
        <p:spPr>
          <a:xfrm>
            <a:off x="611800" y="2204864"/>
            <a:ext cx="1872000" cy="187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Méthodologie</a:t>
            </a:r>
          </a:p>
        </p:txBody>
      </p:sp>
      <p:sp>
        <p:nvSpPr>
          <p:cNvPr id="4" name="Rectangle 3"/>
          <p:cNvSpPr/>
          <p:nvPr/>
        </p:nvSpPr>
        <p:spPr>
          <a:xfrm>
            <a:off x="2627984" y="2204864"/>
            <a:ext cx="1872000" cy="187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Outils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4008" y="2204864"/>
            <a:ext cx="1872000" cy="1872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Protocoles et standards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1800" y="2708920"/>
            <a:ext cx="7920632" cy="3456384"/>
          </a:xfrm>
          <a:prstGeom prst="rect">
            <a:avLst/>
          </a:prstGeom>
          <a:solidFill>
            <a:schemeClr val="accent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647676" y="2913618"/>
            <a:ext cx="77046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r-FR" sz="220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 EAI à l’APHM, pour des raisons de coûts, de performance/disponibilité et de sémantique des formats échangés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20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Indispensables pour sécuriser l’intégration et assurer la cohérence sémantique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20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Ces outils (EAI, ETL, MDM) deviennent la colonne vertébrale du SI : mettre en place une organisation et des ressources appropriées</a:t>
            </a:r>
          </a:p>
          <a:p>
            <a:pPr marL="342900" indent="-342900">
              <a:buFont typeface="Arial" pitchFamily="34" charset="0"/>
              <a:buChar char="•"/>
            </a:pPr>
            <a:endParaRPr lang="fr-FR" sz="22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00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>
                <a:solidFill>
                  <a:srgbClr val="FFFFFF"/>
                </a:solidFill>
                <a:latin typeface="Segoe UI"/>
              </a:rPr>
              <a:t>On ne choisit pas son SI</a:t>
            </a:r>
            <a:br>
              <a:rPr lang="fr-FR" sz="3200" dirty="0">
                <a:solidFill>
                  <a:srgbClr val="FFFFFF"/>
                </a:solidFill>
                <a:latin typeface="Segoe UI"/>
              </a:rPr>
            </a:br>
            <a:r>
              <a:rPr lang="fr-FR" sz="3200" i="1" dirty="0" smtClean="0">
                <a:solidFill>
                  <a:srgbClr val="FFFFFF"/>
                </a:solidFill>
                <a:latin typeface="Segoe UI"/>
              </a:rPr>
              <a:t>Rationaliser l’intégration</a:t>
            </a:r>
            <a:endParaRPr lang="fr-FR" sz="3200" dirty="0"/>
          </a:p>
        </p:txBody>
      </p:sp>
      <p:sp>
        <p:nvSpPr>
          <p:cNvPr id="3" name="Rectangle 2"/>
          <p:cNvSpPr/>
          <p:nvPr/>
        </p:nvSpPr>
        <p:spPr>
          <a:xfrm>
            <a:off x="611768" y="2205072"/>
            <a:ext cx="1872000" cy="187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Méthodologie</a:t>
            </a:r>
            <a:endParaRPr lang="fr-FR" sz="20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7984" y="2204864"/>
            <a:ext cx="1872000" cy="187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Outils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4008" y="2204864"/>
            <a:ext cx="1872000" cy="1872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Protocoles et standards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800" y="2708920"/>
            <a:ext cx="7920632" cy="3456384"/>
          </a:xfrm>
          <a:prstGeom prst="rect">
            <a:avLst/>
          </a:prstGeom>
          <a:solidFill>
            <a:schemeClr val="bg2">
              <a:lumMod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47676" y="2913618"/>
            <a:ext cx="770461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r-FR" sz="220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Utiliser au maximum les standards et protocoles, éprouvés (HPRIM, ASTM) , encore évolutifs (HL7, IHE), ou émergents (DMP compatibilité)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20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Participer aux instances de développement de ces </a:t>
            </a: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standards </a:t>
            </a:r>
            <a:endParaRPr lang="fr-FR" sz="22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FR" sz="220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Participer aux clubs utilisateur des éditeurs, qui implémentent ces standards avec +/- de liberté…</a:t>
            </a: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41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On ne choisit pas son SI</a:t>
            </a:r>
            <a:endParaRPr lang="fr-FR" dirty="0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457200" y="1844824"/>
            <a:ext cx="8229600" cy="4142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Celui d’un hôpital est fonctionnellement complexe, très inter-opérant, le plus souvent acheté </a:t>
            </a:r>
            <a:r>
              <a:rPr lang="fr-FR" sz="2800" dirty="0" smtClean="0"/>
              <a:t>par briques sur </a:t>
            </a:r>
            <a:r>
              <a:rPr lang="fr-FR" sz="2800" dirty="0"/>
              <a:t>étagère avec des budgets mesurés.</a:t>
            </a:r>
          </a:p>
          <a:p>
            <a:r>
              <a:rPr lang="fr-FR" sz="2800" dirty="0"/>
              <a:t>Dès lors, l’urbanisme garde toute sa place dans la construction du SI hospitalier, mais la conception s’efface </a:t>
            </a:r>
            <a:r>
              <a:rPr lang="fr-FR" sz="2800" dirty="0" smtClean="0"/>
              <a:t>devant </a:t>
            </a:r>
            <a:r>
              <a:rPr lang="fr-FR" sz="2800" dirty="0"/>
              <a:t>l’intégration, que la DSI doit apprendre à </a:t>
            </a:r>
            <a:r>
              <a:rPr lang="fr-FR" sz="2800" dirty="0" smtClean="0"/>
              <a:t>maîtriser.</a:t>
            </a:r>
            <a:endParaRPr lang="fr-FR" sz="2800" dirty="0"/>
          </a:p>
          <a:p>
            <a:pPr algn="ctr"/>
            <a:endParaRPr lang="fr-FR" sz="2800" dirty="0">
              <a:solidFill>
                <a:schemeClr val="accent4">
                  <a:lumMod val="60000"/>
                  <a:lumOff val="40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62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Merci de votre attention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On ne choisit pas son SI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276096" y="2204864"/>
            <a:ext cx="2520040" cy="2664296"/>
          </a:xfrm>
          <a:prstGeom prst="rect">
            <a:avLst/>
          </a:prstGeom>
          <a:solidFill>
            <a:schemeClr val="tx2">
              <a:lumMod val="75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Caractéristiques du SI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hospitalier</a:t>
            </a:r>
          </a:p>
        </p:txBody>
      </p:sp>
      <p:sp>
        <p:nvSpPr>
          <p:cNvPr id="4" name="Rectangle 3"/>
          <p:cNvSpPr/>
          <p:nvPr/>
        </p:nvSpPr>
        <p:spPr>
          <a:xfrm>
            <a:off x="5868384" y="2204864"/>
            <a:ext cx="2520040" cy="2664296"/>
          </a:xfrm>
          <a:prstGeom prst="rect">
            <a:avLst/>
          </a:prstGeom>
          <a:solidFill>
            <a:schemeClr val="tx2">
              <a:lumMod val="75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Rationaliser</a:t>
            </a:r>
            <a:b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l’intégration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683568" y="2204864"/>
            <a:ext cx="2520040" cy="26642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Présentation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rapide de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l’APHM</a:t>
            </a:r>
            <a:endParaRPr lang="fr-FR" sz="20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97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On ne choisit pas son SI</a:t>
            </a:r>
            <a:br>
              <a:rPr lang="fr-FR" sz="3200" dirty="0"/>
            </a:br>
            <a:r>
              <a:rPr lang="fr-FR" sz="3200" i="1" dirty="0" smtClean="0"/>
              <a:t>Présentation rapide de l’APHM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3ème CHU français (3500 lits, 15.000 agents)</a:t>
            </a:r>
          </a:p>
          <a:p>
            <a:r>
              <a:rPr lang="fr-FR" dirty="0" smtClean="0"/>
              <a:t>Informatique centralisée, 9000 postes, 13.000 téléphones</a:t>
            </a:r>
          </a:p>
          <a:p>
            <a:r>
              <a:rPr lang="fr-FR" dirty="0" smtClean="0"/>
              <a:t>200 applications</a:t>
            </a:r>
          </a:p>
          <a:p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24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On ne choisit pas son SI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276096" y="2204864"/>
            <a:ext cx="2520040" cy="26642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Caractéristiques du SI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hospitalier</a:t>
            </a:r>
          </a:p>
        </p:txBody>
      </p:sp>
      <p:sp>
        <p:nvSpPr>
          <p:cNvPr id="4" name="Rectangle 3"/>
          <p:cNvSpPr/>
          <p:nvPr/>
        </p:nvSpPr>
        <p:spPr>
          <a:xfrm>
            <a:off x="5868384" y="2204864"/>
            <a:ext cx="2520040" cy="2664296"/>
          </a:xfrm>
          <a:prstGeom prst="rect">
            <a:avLst/>
          </a:prstGeom>
          <a:solidFill>
            <a:schemeClr val="tx2">
              <a:lumMod val="75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Rationaliser</a:t>
            </a:r>
            <a:b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l’intégration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683568" y="2204864"/>
            <a:ext cx="2520040" cy="2664296"/>
          </a:xfrm>
          <a:prstGeom prst="rect">
            <a:avLst/>
          </a:prstGeom>
          <a:solidFill>
            <a:schemeClr val="tx2">
              <a:lumMod val="75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Présentation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rapide de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l’APHM</a:t>
            </a:r>
            <a:endParaRPr lang="fr-FR" sz="20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48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>On ne choisit pas son SI</a:t>
            </a:r>
            <a:br>
              <a:rPr lang="fr-FR" sz="3600" dirty="0" smtClean="0"/>
            </a:br>
            <a:r>
              <a:rPr lang="fr-FR" sz="3600" i="1" dirty="0" smtClean="0"/>
              <a:t>Caractéristiques du SI hospitalier</a:t>
            </a:r>
            <a:endParaRPr lang="fr-FR" i="1" dirty="0"/>
          </a:p>
        </p:txBody>
      </p:sp>
      <p:sp>
        <p:nvSpPr>
          <p:cNvPr id="3" name="Rectangle 2"/>
          <p:cNvSpPr/>
          <p:nvPr/>
        </p:nvSpPr>
        <p:spPr>
          <a:xfrm>
            <a:off x="611800" y="2204864"/>
            <a:ext cx="1872000" cy="187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SI très complexe</a:t>
            </a:r>
          </a:p>
        </p:txBody>
      </p:sp>
      <p:sp>
        <p:nvSpPr>
          <p:cNvPr id="4" name="Rectangle 3"/>
          <p:cNvSpPr/>
          <p:nvPr/>
        </p:nvSpPr>
        <p:spPr>
          <a:xfrm>
            <a:off x="2627984" y="2204864"/>
            <a:ext cx="1872000" cy="187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Forte exigence d’</a:t>
            </a:r>
            <a:r>
              <a:rPr lang="fr-FR" sz="2000" dirty="0" err="1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Inter-opérabilité</a:t>
            </a:r>
            <a:endParaRPr lang="fr-FR" sz="2000" dirty="0" smtClean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4008" y="2204864"/>
            <a:ext cx="1872000" cy="1872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Budgets mesurés</a:t>
            </a:r>
          </a:p>
        </p:txBody>
      </p:sp>
      <p:sp>
        <p:nvSpPr>
          <p:cNvPr id="6" name="Rectangle 5"/>
          <p:cNvSpPr/>
          <p:nvPr/>
        </p:nvSpPr>
        <p:spPr>
          <a:xfrm>
            <a:off x="6660432" y="2186179"/>
            <a:ext cx="1872000" cy="187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Marché non mature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3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>
                <a:solidFill>
                  <a:srgbClr val="FFFFFF"/>
                </a:solidFill>
                <a:latin typeface="Segoe UI"/>
              </a:rPr>
              <a:t>On ne choisit pas son SI</a:t>
            </a:r>
            <a:br>
              <a:rPr lang="fr-FR" sz="3200" dirty="0">
                <a:solidFill>
                  <a:srgbClr val="FFFFFF"/>
                </a:solidFill>
                <a:latin typeface="Segoe UI"/>
              </a:rPr>
            </a:br>
            <a:r>
              <a:rPr lang="fr-FR" sz="3200" i="1" dirty="0">
                <a:solidFill>
                  <a:srgbClr val="FFFFFF"/>
                </a:solidFill>
                <a:latin typeface="Segoe UI"/>
              </a:rPr>
              <a:t>Caractéristiques du SI hospitalier</a:t>
            </a:r>
            <a:endParaRPr lang="fr-FR" sz="3200" dirty="0"/>
          </a:p>
        </p:txBody>
      </p:sp>
      <p:sp>
        <p:nvSpPr>
          <p:cNvPr id="3" name="Rectangle 2"/>
          <p:cNvSpPr/>
          <p:nvPr/>
        </p:nvSpPr>
        <p:spPr>
          <a:xfrm>
            <a:off x="611800" y="2205072"/>
            <a:ext cx="1872000" cy="187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SI très complexe</a:t>
            </a:r>
          </a:p>
        </p:txBody>
      </p:sp>
      <p:sp>
        <p:nvSpPr>
          <p:cNvPr id="4" name="Rectangle 3"/>
          <p:cNvSpPr/>
          <p:nvPr/>
        </p:nvSpPr>
        <p:spPr>
          <a:xfrm>
            <a:off x="2627984" y="2204864"/>
            <a:ext cx="1872000" cy="187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Forte exigence d’</a:t>
            </a:r>
            <a:r>
              <a:rPr lang="fr-FR" sz="2000" dirty="0" err="1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inter-opérabilité</a:t>
            </a:r>
            <a:endParaRPr lang="fr-FR" sz="2000" dirty="0" smtClean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4008" y="2204864"/>
            <a:ext cx="1872000" cy="1872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Budgets mesurés</a:t>
            </a:r>
          </a:p>
        </p:txBody>
      </p:sp>
      <p:sp>
        <p:nvSpPr>
          <p:cNvPr id="6" name="Rectangle 5"/>
          <p:cNvSpPr/>
          <p:nvPr/>
        </p:nvSpPr>
        <p:spPr>
          <a:xfrm>
            <a:off x="6660432" y="2186179"/>
            <a:ext cx="1872000" cy="187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Marché non mature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800" y="2708920"/>
            <a:ext cx="7920632" cy="3456384"/>
          </a:xfrm>
          <a:prstGeom prst="rect">
            <a:avLst/>
          </a:prstGeom>
          <a:solidFill>
            <a:schemeClr val="tx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47676" y="2913618"/>
            <a:ext cx="77046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150 métiers (les spécialités médicales comptent pour 1…)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Les </a:t>
            </a:r>
            <a:r>
              <a:rPr lang="fr-FR" sz="2200" dirty="0" err="1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process</a:t>
            </a: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de soins  sont similaires à des processus complexes de CRM (fichier client, </a:t>
            </a:r>
            <a:r>
              <a:rPr lang="fr-FR" sz="2200" dirty="0" err="1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RVs</a:t>
            </a: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fr-FR" sz="2200" dirty="0" err="1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comptes-rendus</a:t>
            </a: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moteurs de </a:t>
            </a:r>
            <a:r>
              <a:rPr lang="fr-FR" sz="2200" dirty="0" err="1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workflow</a:t>
            </a: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moteur de rebonds et d’alarme…)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Doivent fonctionner en 24/7</a:t>
            </a:r>
          </a:p>
          <a:p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 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Processus peu modélisés, pas toujours organisés, pas toujours informatisés</a:t>
            </a:r>
            <a:endParaRPr lang="fr-FR" sz="22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91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On ne choisit pas son SI</a:t>
            </a:r>
            <a:br>
              <a:rPr lang="fr-FR" sz="3200" dirty="0"/>
            </a:br>
            <a:r>
              <a:rPr lang="fr-FR" sz="3200" i="1" dirty="0"/>
              <a:t>Caractéristiques du SI hospitalier</a:t>
            </a:r>
            <a:endParaRPr lang="fr-FR" sz="3200" dirty="0"/>
          </a:p>
        </p:txBody>
      </p:sp>
      <p:sp>
        <p:nvSpPr>
          <p:cNvPr id="3" name="Rectangle 2"/>
          <p:cNvSpPr/>
          <p:nvPr/>
        </p:nvSpPr>
        <p:spPr>
          <a:xfrm>
            <a:off x="611800" y="2205072"/>
            <a:ext cx="1872000" cy="187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SI très complexe</a:t>
            </a:r>
          </a:p>
        </p:txBody>
      </p:sp>
      <p:sp>
        <p:nvSpPr>
          <p:cNvPr id="4" name="Rectangle 3"/>
          <p:cNvSpPr/>
          <p:nvPr/>
        </p:nvSpPr>
        <p:spPr>
          <a:xfrm>
            <a:off x="2627984" y="2204864"/>
            <a:ext cx="1872000" cy="187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Forte exigence d’</a:t>
            </a:r>
            <a:r>
              <a:rPr lang="fr-FR" sz="2000" dirty="0" err="1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inter-opérabilité</a:t>
            </a:r>
            <a:endParaRPr lang="fr-FR" sz="2000" dirty="0" smtClean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4008" y="2204864"/>
            <a:ext cx="1872000" cy="1872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Budgets mesurés</a:t>
            </a:r>
          </a:p>
        </p:txBody>
      </p:sp>
      <p:sp>
        <p:nvSpPr>
          <p:cNvPr id="6" name="Rectangle 5"/>
          <p:cNvSpPr/>
          <p:nvPr/>
        </p:nvSpPr>
        <p:spPr>
          <a:xfrm>
            <a:off x="6660432" y="2186179"/>
            <a:ext cx="1872000" cy="187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Marché non mature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800" y="2708920"/>
            <a:ext cx="7920632" cy="3456384"/>
          </a:xfrm>
          <a:prstGeom prst="rect">
            <a:avLst/>
          </a:prstGeom>
          <a:solidFill>
            <a:schemeClr val="accent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47676" y="2913618"/>
            <a:ext cx="770461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Les échanges existaient depuis longtemps (trésorerie, assurance maladie, EFS)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Il s’agit maintenant de gérer des processus inter établissement (</a:t>
            </a:r>
            <a:r>
              <a:rPr lang="fr-FR" sz="2200" dirty="0" err="1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téléradiologie</a:t>
            </a: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mutualisation de plateformes logistiques)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Et des consolidations territoriales, régionales &amp; nationales (Dossier Médical Personnel)</a:t>
            </a:r>
            <a:endParaRPr lang="fr-FR" sz="22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6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On ne choisit pas son SI</a:t>
            </a:r>
            <a:br>
              <a:rPr lang="fr-FR" sz="3200" dirty="0"/>
            </a:br>
            <a:r>
              <a:rPr lang="fr-FR" sz="3200" i="1" dirty="0"/>
              <a:t>Caractéristiques du SI hospitalier</a:t>
            </a:r>
            <a:endParaRPr lang="fr-FR" sz="3200" dirty="0"/>
          </a:p>
        </p:txBody>
      </p:sp>
      <p:sp>
        <p:nvSpPr>
          <p:cNvPr id="3" name="Rectangle 2"/>
          <p:cNvSpPr/>
          <p:nvPr/>
        </p:nvSpPr>
        <p:spPr>
          <a:xfrm>
            <a:off x="611800" y="2205072"/>
            <a:ext cx="1872000" cy="187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SI très complexe</a:t>
            </a:r>
          </a:p>
        </p:txBody>
      </p:sp>
      <p:sp>
        <p:nvSpPr>
          <p:cNvPr id="4" name="Rectangle 3"/>
          <p:cNvSpPr/>
          <p:nvPr/>
        </p:nvSpPr>
        <p:spPr>
          <a:xfrm>
            <a:off x="2627984" y="2204864"/>
            <a:ext cx="1872000" cy="187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Forte exigence d’</a:t>
            </a:r>
            <a:r>
              <a:rPr lang="fr-FR" sz="2000" dirty="0" err="1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inter-opérabilité</a:t>
            </a:r>
            <a:endParaRPr lang="fr-FR" sz="2000" dirty="0" smtClean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4008" y="2204864"/>
            <a:ext cx="1872000" cy="1872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Budgets mesurés</a:t>
            </a:r>
          </a:p>
        </p:txBody>
      </p:sp>
      <p:sp>
        <p:nvSpPr>
          <p:cNvPr id="6" name="Rectangle 5"/>
          <p:cNvSpPr/>
          <p:nvPr/>
        </p:nvSpPr>
        <p:spPr>
          <a:xfrm>
            <a:off x="6660432" y="2186179"/>
            <a:ext cx="1872000" cy="187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Marché non mature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800" y="2708920"/>
            <a:ext cx="7920632" cy="3456384"/>
          </a:xfrm>
          <a:prstGeom prst="rect">
            <a:avLst/>
          </a:prstGeom>
          <a:solidFill>
            <a:schemeClr val="bg2">
              <a:lumMod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47676" y="2913618"/>
            <a:ext cx="770461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Les Directions informatiques sont souvent très peu peuplées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Les DSI sont encore souvent le DAF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Pendant longtemps, budget &lt; 2% « CA », même si progression très nette depuis </a:t>
            </a:r>
            <a:r>
              <a:rPr lang="fr-FR" sz="2200" dirty="0" err="1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qqs</a:t>
            </a: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années</a:t>
            </a:r>
          </a:p>
          <a:p>
            <a:pPr marL="342900" indent="-342900">
              <a:buFont typeface="Arial" pitchFamily="34" charset="0"/>
              <a:buChar char="•"/>
            </a:pPr>
            <a:endParaRPr lang="fr-FR" sz="22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MAKE or BUY</a:t>
            </a:r>
            <a:endParaRPr lang="fr-FR" sz="22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Multiplier 8"/>
          <p:cNvSpPr/>
          <p:nvPr/>
        </p:nvSpPr>
        <p:spPr>
          <a:xfrm>
            <a:off x="1043608" y="4797152"/>
            <a:ext cx="936104" cy="720080"/>
          </a:xfrm>
          <a:prstGeom prst="mathMultiply">
            <a:avLst>
              <a:gd name="adj1" fmla="val 94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69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On ne choisit pas son SI</a:t>
            </a:r>
            <a:br>
              <a:rPr lang="fr-FR" sz="3200" dirty="0"/>
            </a:br>
            <a:r>
              <a:rPr lang="fr-FR" sz="3200" i="1" dirty="0"/>
              <a:t>Caractéristiques du SI hospitalier</a:t>
            </a:r>
            <a:endParaRPr lang="fr-FR" sz="3200" dirty="0"/>
          </a:p>
        </p:txBody>
      </p:sp>
      <p:sp>
        <p:nvSpPr>
          <p:cNvPr id="3" name="Rectangle 2"/>
          <p:cNvSpPr/>
          <p:nvPr/>
        </p:nvSpPr>
        <p:spPr>
          <a:xfrm>
            <a:off x="611800" y="2205072"/>
            <a:ext cx="1872000" cy="187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SI très complexe</a:t>
            </a:r>
          </a:p>
        </p:txBody>
      </p:sp>
      <p:sp>
        <p:nvSpPr>
          <p:cNvPr id="4" name="Rectangle 3"/>
          <p:cNvSpPr/>
          <p:nvPr/>
        </p:nvSpPr>
        <p:spPr>
          <a:xfrm>
            <a:off x="2627984" y="2204864"/>
            <a:ext cx="1872000" cy="187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Forte exigence d’</a:t>
            </a:r>
            <a:r>
              <a:rPr lang="fr-FR" sz="2000" dirty="0" err="1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inter-opérabilité</a:t>
            </a:r>
            <a:endParaRPr lang="fr-FR" sz="2000" dirty="0" smtClean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4008" y="2204864"/>
            <a:ext cx="1872000" cy="1872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Budgets mesurés</a:t>
            </a:r>
          </a:p>
        </p:txBody>
      </p:sp>
      <p:sp>
        <p:nvSpPr>
          <p:cNvPr id="6" name="Rectangle 5"/>
          <p:cNvSpPr/>
          <p:nvPr/>
        </p:nvSpPr>
        <p:spPr>
          <a:xfrm>
            <a:off x="6660432" y="2186179"/>
            <a:ext cx="1872000" cy="187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Marché non mature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800" y="2708920"/>
            <a:ext cx="7920632" cy="3456384"/>
          </a:xfrm>
          <a:prstGeom prst="rect">
            <a:avLst/>
          </a:prstGeom>
          <a:solidFill>
            <a:schemeClr val="accent3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47676" y="2913618"/>
            <a:ext cx="77046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Jusqu’en 1995, « </a:t>
            </a:r>
            <a:r>
              <a:rPr lang="fr-FR" sz="2200" dirty="0" err="1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make</a:t>
            </a: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 » avec 9 Centres régionaux (CRIH)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Depuis, atomisation du marché, et complexification des fonctions (informatisation des dossiers) 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 CRIH, avec manque d’</a:t>
            </a:r>
            <a:r>
              <a:rPr lang="fr-FR" sz="2200" dirty="0" err="1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inovation</a:t>
            </a:r>
            <a:endParaRPr lang="fr-FR" sz="2200" dirty="0" smtClean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Niches, avec manque de capacité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Poids lourds internationaux, avec manque d’adaptation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Intégré vs « Best of </a:t>
            </a:r>
            <a:r>
              <a:rPr lang="fr-FR" sz="2200" dirty="0" err="1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breed</a:t>
            </a:r>
            <a:r>
              <a:rPr lang="fr-FR" sz="2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 ».</a:t>
            </a:r>
            <a:endParaRPr lang="fr-FR" sz="22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Interopérabilité des SI &amp; IDM – 12 &amp; 13 décembre 2011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84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725</Words>
  <Application>Microsoft Office PowerPoint</Application>
  <PresentationFormat>Affichage à l'écran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On ne choisit pas son SI</vt:lpstr>
      <vt:lpstr>On ne choisit pas son SI</vt:lpstr>
      <vt:lpstr>On ne choisit pas son SI Présentation rapide de l’APHM</vt:lpstr>
      <vt:lpstr>On ne choisit pas son SI</vt:lpstr>
      <vt:lpstr>On ne choisit pas son SI Caractéristiques du SI hospitalier</vt:lpstr>
      <vt:lpstr>On ne choisit pas son SI Caractéristiques du SI hospitalier</vt:lpstr>
      <vt:lpstr>On ne choisit pas son SI Caractéristiques du SI hospitalier</vt:lpstr>
      <vt:lpstr>On ne choisit pas son SI Caractéristiques du SI hospitalier</vt:lpstr>
      <vt:lpstr>On ne choisit pas son SI Caractéristiques du SI hospitalier</vt:lpstr>
      <vt:lpstr>On ne choisit pas son SI</vt:lpstr>
      <vt:lpstr>On ne choisit pas son SI Rationaliser l’intégration</vt:lpstr>
      <vt:lpstr>On ne choisit pas son SI Rationaliser l’intégration</vt:lpstr>
      <vt:lpstr>On ne choisit pas son SI Rationaliser l’intégration</vt:lpstr>
      <vt:lpstr>On ne choisit pas son SI Rationaliser l’intégration</vt:lpstr>
      <vt:lpstr>On ne choisit pas son SI</vt:lpstr>
      <vt:lpstr>Merci de votre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BLANCHARD Thierry</dc:creator>
  <cp:lastModifiedBy>BLANCHARD Thierry</cp:lastModifiedBy>
  <cp:revision>26</cp:revision>
  <dcterms:created xsi:type="dcterms:W3CDTF">2011-12-01T06:56:44Z</dcterms:created>
  <dcterms:modified xsi:type="dcterms:W3CDTF">2011-12-12T09:44:20Z</dcterms:modified>
</cp:coreProperties>
</file>